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5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2" r:id="rId4"/>
    <p:sldId id="258" r:id="rId5"/>
    <p:sldId id="264" r:id="rId6"/>
    <p:sldId id="283" r:id="rId7"/>
    <p:sldId id="291" r:id="rId8"/>
    <p:sldId id="287" r:id="rId9"/>
    <p:sldId id="259" r:id="rId10"/>
    <p:sldId id="271" r:id="rId11"/>
    <p:sldId id="261" r:id="rId12"/>
    <p:sldId id="284" r:id="rId13"/>
    <p:sldId id="290" r:id="rId14"/>
    <p:sldId id="273" r:id="rId15"/>
    <p:sldId id="282" r:id="rId16"/>
    <p:sldId id="281" r:id="rId17"/>
    <p:sldId id="288" r:id="rId18"/>
    <p:sldId id="285" r:id="rId19"/>
    <p:sldId id="274" r:id="rId20"/>
    <p:sldId id="268" r:id="rId21"/>
    <p:sldId id="275" r:id="rId22"/>
    <p:sldId id="269" r:id="rId23"/>
    <p:sldId id="292" r:id="rId24"/>
    <p:sldId id="276" r:id="rId25"/>
    <p:sldId id="277" r:id="rId26"/>
    <p:sldId id="278" r:id="rId27"/>
    <p:sldId id="293" r:id="rId28"/>
    <p:sldId id="294" r:id="rId29"/>
    <p:sldId id="296" r:id="rId30"/>
    <p:sldId id="295" r:id="rId31"/>
    <p:sldId id="279" r:id="rId32"/>
    <p:sldId id="270" r:id="rId3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46CC6E9-F7E0-433C-A87D-FFE3B53E326B}">
          <p14:sldIdLst>
            <p14:sldId id="256"/>
            <p14:sldId id="257"/>
            <p14:sldId id="272"/>
            <p14:sldId id="258"/>
            <p14:sldId id="264"/>
            <p14:sldId id="283"/>
            <p14:sldId id="291"/>
            <p14:sldId id="287"/>
            <p14:sldId id="259"/>
            <p14:sldId id="271"/>
            <p14:sldId id="261"/>
            <p14:sldId id="284"/>
            <p14:sldId id="290"/>
            <p14:sldId id="273"/>
            <p14:sldId id="282"/>
            <p14:sldId id="281"/>
            <p14:sldId id="288"/>
            <p14:sldId id="285"/>
            <p14:sldId id="274"/>
            <p14:sldId id="268"/>
            <p14:sldId id="275"/>
            <p14:sldId id="269"/>
            <p14:sldId id="292"/>
            <p14:sldId id="276"/>
            <p14:sldId id="277"/>
            <p14:sldId id="278"/>
            <p14:sldId id="293"/>
            <p14:sldId id="294"/>
            <p14:sldId id="296"/>
            <p14:sldId id="295"/>
            <p14:sldId id="27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8" autoAdjust="0"/>
  </p:normalViewPr>
  <p:slideViewPr>
    <p:cSldViewPr>
      <p:cViewPr varScale="1">
        <p:scale>
          <a:sx n="85" d="100"/>
          <a:sy n="85" d="100"/>
        </p:scale>
        <p:origin x="-23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ACA7-74A2-4625-8F7D-008FD58DCCFB}" type="datetimeFigureOut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566C-7D05-4CBD-BE8C-5F2153221B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63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1833-9798-4601-9DD4-FFE0FF7776CB}" type="datetimeFigureOut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51E89-FB52-44D8-80FC-63D9E95DB4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1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380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265A-7920-4D3C-8694-A48A06619B5B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1"/>
            <a:ext cx="4984750" cy="4467939"/>
          </a:xfrm>
        </p:spPr>
        <p:txBody>
          <a:bodyPr lIns="92193" tIns="46095" rIns="92193" bIns="46095"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19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70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951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8CFE0-D94F-40FE-88FF-E104B8CF964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7" y="4715629"/>
            <a:ext cx="4987925" cy="446635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74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192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30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0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979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68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972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80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20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96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58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09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01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80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1E89-FB52-44D8-80FC-63D9E95DB48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7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7D17-CE19-479F-B4D3-4A278E5E2842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A001-2CAD-4788-88F0-99A943520105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67CC-BD8A-429E-90C8-3DFC4619DFF0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C6A-C0FF-477A-B6C4-C13DFBDB2356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8644-64A8-4EA4-8CDD-2DE4E98772A5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2BFF-81FA-4CB3-BA6A-1F21CAFAEC6A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02E9-876F-42D2-A5EA-0493F74AD66D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D050-E022-4C08-A396-3E2D6EB5EE7D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FB3-B31B-4B00-8430-74408B3A2873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7DE3-1DB2-4585-8728-6D5C09786D8B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06B0BC-EB36-49C4-AC06-A828DB08298C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BD29DDA-7D66-485E-B7DF-031097534856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BC7329-303B-408C-B982-00E9E22C78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12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oleObject" Target="../embeddings/oleObject7.bin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png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7.png"/><Relationship Id="rId30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lobal_Positioning_System" TargetMode="External"/><Relationship Id="rId2" Type="http://schemas.openxmlformats.org/officeDocument/2006/relationships/hyperlink" Target="http://www.nspo.narl.org.tw/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Introduction to</a:t>
            </a:r>
            <a:br>
              <a:rPr lang="en-US" altLang="zh-TW" dirty="0" smtClean="0"/>
            </a:br>
            <a:r>
              <a:rPr lang="en-US" altLang="zh-TW" dirty="0" smtClean="0"/>
              <a:t>FORMOSAT-3/COSMIC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Speaker: Yi-Fan Chang</a:t>
            </a:r>
          </a:p>
          <a:p>
            <a:r>
              <a:rPr lang="en-US" altLang="zh-TW" dirty="0" smtClean="0"/>
              <a:t>Advisor: Prof. Jian-Jiun Ding</a:t>
            </a:r>
          </a:p>
          <a:p>
            <a:r>
              <a:rPr lang="en-US" altLang="zh-TW" dirty="0" smtClean="0"/>
              <a:t>2012/12/07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0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System and Mission Overview</a:t>
            </a:r>
          </a:p>
          <a:p>
            <a:r>
              <a:rPr lang="en-US" altLang="zh-TW" dirty="0"/>
              <a:t>GPS Radio Occultation</a:t>
            </a:r>
          </a:p>
          <a:p>
            <a:r>
              <a:rPr lang="en-US" altLang="zh-TW" dirty="0" smtClean="0"/>
              <a:t>Current Status</a:t>
            </a:r>
            <a:endParaRPr lang="en-US" altLang="zh-TW" dirty="0"/>
          </a:p>
          <a:p>
            <a:r>
              <a:rPr lang="en-US" altLang="zh-TW" dirty="0" smtClean="0"/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and Mission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Three onboard payloads:</a:t>
            </a:r>
          </a:p>
          <a:p>
            <a:pPr lvl="1"/>
            <a:r>
              <a:rPr lang="en-US" altLang="zh-TW" dirty="0"/>
              <a:t>GPS </a:t>
            </a:r>
            <a:r>
              <a:rPr lang="en-US" altLang="zh-TW" dirty="0" smtClean="0"/>
              <a:t>Occultation Receiver </a:t>
            </a:r>
            <a:r>
              <a:rPr lang="en-US" altLang="zh-TW" dirty="0"/>
              <a:t>(</a:t>
            </a:r>
            <a:r>
              <a:rPr lang="en-US" altLang="zh-TW" dirty="0" smtClean="0"/>
              <a:t>GOX) (GPS</a:t>
            </a:r>
            <a:r>
              <a:rPr lang="zh-TW" altLang="en-US" dirty="0" smtClean="0"/>
              <a:t>掩星接收器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4 GPS antenna (POD1, POD2, OCC1, OCC2)</a:t>
            </a:r>
          </a:p>
          <a:p>
            <a:pPr lvl="2"/>
            <a:r>
              <a:rPr lang="en-US" altLang="zh-TW" dirty="0" smtClean="0"/>
              <a:t>Receive the signals of L1 and L2-band frequency</a:t>
            </a:r>
          </a:p>
          <a:p>
            <a:pPr lvl="1"/>
            <a:r>
              <a:rPr lang="en-US" altLang="zh-TW" dirty="0"/>
              <a:t>Tri-Band Beacon (</a:t>
            </a:r>
            <a:r>
              <a:rPr lang="en-US" altLang="zh-TW" dirty="0" smtClean="0"/>
              <a:t>TBB)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三頻段信標儀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150, 400, 1067 MHz</a:t>
            </a:r>
          </a:p>
          <a:p>
            <a:pPr lvl="2"/>
            <a:r>
              <a:rPr lang="en-US" altLang="zh-TW" dirty="0" smtClean="0"/>
              <a:t>High resolution 4-D</a:t>
            </a:r>
            <a:r>
              <a:rPr lang="zh-TW" altLang="en-US" dirty="0" smtClean="0"/>
              <a:t> </a:t>
            </a:r>
            <a:r>
              <a:rPr lang="en-US" altLang="zh-TW" dirty="0" smtClean="0"/>
              <a:t>total electron content</a:t>
            </a:r>
          </a:p>
          <a:p>
            <a:pPr lvl="1"/>
            <a:r>
              <a:rPr lang="en-US" altLang="zh-TW" dirty="0"/>
              <a:t>Tiny </a:t>
            </a:r>
            <a:r>
              <a:rPr lang="en-US" altLang="zh-TW" dirty="0" err="1"/>
              <a:t>Ionospheric</a:t>
            </a:r>
            <a:r>
              <a:rPr lang="en-US" altLang="zh-TW" dirty="0"/>
              <a:t> </a:t>
            </a:r>
            <a:r>
              <a:rPr lang="en-US" altLang="zh-TW" dirty="0" smtClean="0"/>
              <a:t>Photometer (TIP)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</a:t>
            </a:r>
            <a:r>
              <a:rPr lang="zh-TW" altLang="en-US" dirty="0" smtClean="0"/>
              <a:t>小型</a:t>
            </a:r>
            <a:r>
              <a:rPr lang="zh-TW" altLang="en-US" dirty="0"/>
              <a:t>電離層光度計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135.6 nm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7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System and Mission Overview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80457" cy="441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5643591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509120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5272" y="2204864"/>
            <a:ext cx="18264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59769" y="3776518"/>
            <a:ext cx="1544679" cy="372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016613" y="2168860"/>
            <a:ext cx="1787423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61081" y="5157192"/>
            <a:ext cx="849243" cy="303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67897" y="3127256"/>
            <a:ext cx="1864080" cy="372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2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System and Mission </a:t>
            </a:r>
            <a:r>
              <a:rPr lang="en-US" altLang="zh-TW" dirty="0" smtClean="0"/>
              <a:t>Overview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56360" y="1472883"/>
            <a:ext cx="7416926" cy="4923585"/>
            <a:chOff x="685800" y="1346886"/>
            <a:chExt cx="7416926" cy="4923585"/>
          </a:xfrm>
        </p:grpSpPr>
        <p:grpSp>
          <p:nvGrpSpPr>
            <p:cNvPr id="6" name="群組 5"/>
            <p:cNvGrpSpPr/>
            <p:nvPr/>
          </p:nvGrpSpPr>
          <p:grpSpPr>
            <a:xfrm>
              <a:off x="1043976" y="1446135"/>
              <a:ext cx="7058750" cy="4824336"/>
              <a:chOff x="427038" y="990600"/>
              <a:chExt cx="8289925" cy="5665788"/>
            </a:xfrm>
          </p:grpSpPr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 rot="2371664">
                <a:off x="5639346" y="3766458"/>
                <a:ext cx="11938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5715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7145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2860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algn="ctr" eaLnBrk="0" hangingPunct="0"/>
                <a:r>
                  <a:rPr lang="en-US" altLang="zh-TW" sz="1600" b="1" i="0" dirty="0">
                    <a:solidFill>
                      <a:srgbClr val="000099"/>
                    </a:solidFill>
                    <a:ea typeface="標楷體" pitchFamily="65" charset="-120"/>
                  </a:rPr>
                  <a:t>TBB chains</a:t>
                </a:r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595438" y="1612900"/>
                <a:ext cx="5765800" cy="649288"/>
              </a:xfrm>
              <a:custGeom>
                <a:avLst/>
                <a:gdLst>
                  <a:gd name="T0" fmla="*/ 0 w 1752"/>
                  <a:gd name="T1" fmla="*/ 409 h 409"/>
                  <a:gd name="T2" fmla="*/ 488 w 1752"/>
                  <a:gd name="T3" fmla="*/ 193 h 409"/>
                  <a:gd name="T4" fmla="*/ 1000 w 1752"/>
                  <a:gd name="T5" fmla="*/ 57 h 409"/>
                  <a:gd name="T6" fmla="*/ 1384 w 1752"/>
                  <a:gd name="T7" fmla="*/ 9 h 409"/>
                  <a:gd name="T8" fmla="*/ 1752 w 1752"/>
                  <a:gd name="T9" fmla="*/ 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2" h="409">
                    <a:moveTo>
                      <a:pt x="0" y="409"/>
                    </a:moveTo>
                    <a:cubicBezTo>
                      <a:pt x="81" y="373"/>
                      <a:pt x="321" y="252"/>
                      <a:pt x="488" y="193"/>
                    </a:cubicBezTo>
                    <a:cubicBezTo>
                      <a:pt x="655" y="134"/>
                      <a:pt x="851" y="88"/>
                      <a:pt x="1000" y="57"/>
                    </a:cubicBezTo>
                    <a:cubicBezTo>
                      <a:pt x="1149" y="26"/>
                      <a:pt x="1259" y="18"/>
                      <a:pt x="1384" y="9"/>
                    </a:cubicBezTo>
                    <a:cubicBezTo>
                      <a:pt x="1509" y="0"/>
                      <a:pt x="1675" y="3"/>
                      <a:pt x="1752" y="1"/>
                    </a:cubicBezTo>
                  </a:path>
                </a:pathLst>
              </a:custGeom>
              <a:noFill/>
              <a:ln w="19050" cap="rnd" cmpd="sng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036638" y="2541588"/>
                <a:ext cx="685800" cy="2590800"/>
              </a:xfrm>
              <a:custGeom>
                <a:avLst/>
                <a:gdLst>
                  <a:gd name="T0" fmla="*/ 20 w 420"/>
                  <a:gd name="T1" fmla="*/ 1464 h 1464"/>
                  <a:gd name="T2" fmla="*/ 67 w 420"/>
                  <a:gd name="T3" fmla="*/ 760 h 1464"/>
                  <a:gd name="T4" fmla="*/ 420 w 420"/>
                  <a:gd name="T5" fmla="*/ 0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1464">
                    <a:moveTo>
                      <a:pt x="20" y="1464"/>
                    </a:moveTo>
                    <a:cubicBezTo>
                      <a:pt x="29" y="1347"/>
                      <a:pt x="0" y="1004"/>
                      <a:pt x="67" y="760"/>
                    </a:cubicBezTo>
                    <a:cubicBezTo>
                      <a:pt x="134" y="516"/>
                      <a:pt x="346" y="158"/>
                      <a:pt x="420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2179638" y="3254375"/>
                <a:ext cx="639762" cy="858838"/>
                <a:chOff x="1872" y="1813"/>
                <a:chExt cx="499" cy="648"/>
              </a:xfrm>
            </p:grpSpPr>
            <p:pic>
              <p:nvPicPr>
                <p:cNvPr id="318" name="Picture 7" descr="Ant右35度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7" y="1813"/>
                  <a:ext cx="315" cy="3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aphicFrame>
              <p:nvGraphicFramePr>
                <p:cNvPr id="319" name="Object 8"/>
                <p:cNvGraphicFramePr>
                  <a:graphicFrameLocks noChangeAspect="1"/>
                </p:cNvGraphicFramePr>
                <p:nvPr/>
              </p:nvGraphicFramePr>
              <p:xfrm>
                <a:off x="1872" y="2033"/>
                <a:ext cx="499" cy="4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96" name="點陣圖影像" r:id="rId5" imgW="733333" imgH="628571" progId="Paint.Picture">
                        <p:embed/>
                      </p:oleObj>
                    </mc:Choice>
                    <mc:Fallback>
                      <p:oleObj name="點陣圖影像" r:id="rId5" imgW="733333" imgH="628571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72" y="2033"/>
                              <a:ext cx="499" cy="4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560638" y="4065588"/>
                <a:ext cx="76200" cy="60960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13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5039438"/>
                  </p:ext>
                </p:extLst>
              </p:nvPr>
            </p:nvGraphicFramePr>
            <p:xfrm>
              <a:off x="2374900" y="4598988"/>
              <a:ext cx="806450" cy="795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97" name="Photo Editor Photo" r:id="rId7" imgW="3362794" imgH="2534004" progId="MSPhotoEd.3">
                      <p:embed/>
                    </p:oleObj>
                  </mc:Choice>
                  <mc:Fallback>
                    <p:oleObj name="Photo Editor Photo" r:id="rId7" imgW="3362794" imgH="253400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4900" y="4598988"/>
                            <a:ext cx="806450" cy="7953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690688" y="5399088"/>
                <a:ext cx="2111375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/>
                  <a:t>Multi-Mission Center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/>
                  <a:t>(MMC), Taiwan</a:t>
                </a:r>
              </a:p>
            </p:txBody>
          </p:sp>
          <p:graphicFrame>
            <p:nvGraphicFramePr>
              <p:cNvPr id="15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0263343"/>
                  </p:ext>
                </p:extLst>
              </p:nvPr>
            </p:nvGraphicFramePr>
            <p:xfrm>
              <a:off x="7666038" y="3203575"/>
              <a:ext cx="4413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98" name="點陣圖影像" r:id="rId9" imgW="533474" imgH="438095" progId="Paint.Picture">
                      <p:embed/>
                    </p:oleObj>
                  </mc:Choice>
                  <mc:Fallback>
                    <p:oleObj name="點陣圖影像" r:id="rId9" imgW="533474" imgH="438095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lum bright="-8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66038" y="3203575"/>
                            <a:ext cx="441325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CC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6" name="Picture 1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438" y="3495675"/>
                <a:ext cx="939800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7513638" y="3836988"/>
                <a:ext cx="93980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600" b="1" i="0" dirty="0" err="1"/>
                  <a:t>Fiducial</a:t>
                </a:r>
                <a:endParaRPr lang="en-US" altLang="zh-TW" sz="1600" b="1" i="0" dirty="0"/>
              </a:p>
              <a:p>
                <a:pPr>
                  <a:lnSpc>
                    <a:spcPct val="90000"/>
                  </a:lnSpc>
                </a:pPr>
                <a:r>
                  <a:rPr lang="en-US" altLang="zh-TW" sz="1600" b="1" i="0" dirty="0"/>
                  <a:t>Network</a:t>
                </a:r>
                <a:endParaRPr lang="en-US" altLang="zh-TW" sz="1600" b="1" i="0" dirty="0">
                  <a:ea typeface="標楷體" pitchFamily="65" charset="-120"/>
                </a:endParaRPr>
              </a:p>
            </p:txBody>
          </p:sp>
          <p:grpSp>
            <p:nvGrpSpPr>
              <p:cNvPr id="18" name="Group 15"/>
              <p:cNvGrpSpPr>
                <a:grpSpLocks noChangeAspect="1"/>
              </p:cNvGrpSpPr>
              <p:nvPr/>
            </p:nvGrpSpPr>
            <p:grpSpPr bwMode="auto">
              <a:xfrm>
                <a:off x="4032250" y="2998788"/>
                <a:ext cx="1066800" cy="677862"/>
                <a:chOff x="2352" y="1142"/>
                <a:chExt cx="1440" cy="987"/>
              </a:xfrm>
            </p:grpSpPr>
            <p:grpSp>
              <p:nvGrpSpPr>
                <p:cNvPr id="71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2352" y="1536"/>
                  <a:ext cx="1440" cy="593"/>
                  <a:chOff x="2016" y="2037"/>
                  <a:chExt cx="596" cy="168"/>
                </a:xfrm>
              </p:grpSpPr>
              <p:grpSp>
                <p:nvGrpSpPr>
                  <p:cNvPr id="250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16" y="2126"/>
                    <a:ext cx="48" cy="22"/>
                    <a:chOff x="3225" y="2493"/>
                    <a:chExt cx="48" cy="22"/>
                  </a:xfrm>
                </p:grpSpPr>
                <p:sp>
                  <p:nvSpPr>
                    <p:cNvPr id="311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27" y="2495"/>
                      <a:ext cx="1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2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25" y="2503"/>
                      <a:ext cx="48" cy="12"/>
                    </a:xfrm>
                    <a:custGeom>
                      <a:avLst/>
                      <a:gdLst>
                        <a:gd name="T0" fmla="*/ 0 w 341"/>
                        <a:gd name="T1" fmla="*/ 1 h 87"/>
                        <a:gd name="T2" fmla="*/ 21 w 341"/>
                        <a:gd name="T3" fmla="*/ 0 h 87"/>
                        <a:gd name="T4" fmla="*/ 341 w 341"/>
                        <a:gd name="T5" fmla="*/ 68 h 87"/>
                        <a:gd name="T6" fmla="*/ 341 w 341"/>
                        <a:gd name="T7" fmla="*/ 84 h 87"/>
                        <a:gd name="T8" fmla="*/ 322 w 341"/>
                        <a:gd name="T9" fmla="*/ 87 h 87"/>
                        <a:gd name="T10" fmla="*/ 322 w 341"/>
                        <a:gd name="T11" fmla="*/ 73 h 87"/>
                        <a:gd name="T12" fmla="*/ 0 w 341"/>
                        <a:gd name="T13" fmla="*/ 1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1" h="87">
                          <a:moveTo>
                            <a:pt x="0" y="1"/>
                          </a:moveTo>
                          <a:lnTo>
                            <a:pt x="21" y="0"/>
                          </a:lnTo>
                          <a:lnTo>
                            <a:pt x="341" y="68"/>
                          </a:lnTo>
                          <a:lnTo>
                            <a:pt x="341" y="84"/>
                          </a:lnTo>
                          <a:lnTo>
                            <a:pt x="322" y="87"/>
                          </a:lnTo>
                          <a:lnTo>
                            <a:pt x="322" y="73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4F4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3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26" y="2493"/>
                      <a:ext cx="45" cy="19"/>
                    </a:xfrm>
                    <a:custGeom>
                      <a:avLst/>
                      <a:gdLst>
                        <a:gd name="T0" fmla="*/ 259 w 311"/>
                        <a:gd name="T1" fmla="*/ 0 h 137"/>
                        <a:gd name="T2" fmla="*/ 0 w 311"/>
                        <a:gd name="T3" fmla="*/ 16 h 137"/>
                        <a:gd name="T4" fmla="*/ 311 w 311"/>
                        <a:gd name="T5" fmla="*/ 61 h 137"/>
                        <a:gd name="T6" fmla="*/ 311 w 311"/>
                        <a:gd name="T7" fmla="*/ 137 h 1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11" h="137">
                          <a:moveTo>
                            <a:pt x="259" y="0"/>
                          </a:moveTo>
                          <a:lnTo>
                            <a:pt x="0" y="16"/>
                          </a:lnTo>
                          <a:lnTo>
                            <a:pt x="311" y="61"/>
                          </a:lnTo>
                          <a:lnTo>
                            <a:pt x="311" y="137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4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48" y="2498"/>
                      <a:ext cx="1" cy="1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5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42" y="2494"/>
                      <a:ext cx="1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6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5" y="2496"/>
                      <a:ext cx="1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7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54" y="2494"/>
                      <a:ext cx="1" cy="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51" name="Group 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16" y="2133"/>
                    <a:ext cx="596" cy="72"/>
                    <a:chOff x="3225" y="2500"/>
                    <a:chExt cx="596" cy="72"/>
                  </a:xfrm>
                </p:grpSpPr>
                <p:sp>
                  <p:nvSpPr>
                    <p:cNvPr id="308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25" y="2500"/>
                      <a:ext cx="162" cy="24"/>
                    </a:xfrm>
                    <a:custGeom>
                      <a:avLst/>
                      <a:gdLst>
                        <a:gd name="T0" fmla="*/ 1130 w 1135"/>
                        <a:gd name="T1" fmla="*/ 140 h 167"/>
                        <a:gd name="T2" fmla="*/ 266 w 1135"/>
                        <a:gd name="T3" fmla="*/ 0 h 167"/>
                        <a:gd name="T4" fmla="*/ 0 w 1135"/>
                        <a:gd name="T5" fmla="*/ 18 h 167"/>
                        <a:gd name="T6" fmla="*/ 0 w 1135"/>
                        <a:gd name="T7" fmla="*/ 36 h 167"/>
                        <a:gd name="T8" fmla="*/ 322 w 1135"/>
                        <a:gd name="T9" fmla="*/ 104 h 167"/>
                        <a:gd name="T10" fmla="*/ 763 w 1135"/>
                        <a:gd name="T11" fmla="*/ 104 h 167"/>
                        <a:gd name="T12" fmla="*/ 1135 w 1135"/>
                        <a:gd name="T13" fmla="*/ 167 h 167"/>
                        <a:gd name="T14" fmla="*/ 1130 w 1135"/>
                        <a:gd name="T15" fmla="*/ 140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35" h="167">
                          <a:moveTo>
                            <a:pt x="1130" y="140"/>
                          </a:moveTo>
                          <a:lnTo>
                            <a:pt x="266" y="0"/>
                          </a:lnTo>
                          <a:lnTo>
                            <a:pt x="0" y="18"/>
                          </a:lnTo>
                          <a:lnTo>
                            <a:pt x="0" y="36"/>
                          </a:lnTo>
                          <a:lnTo>
                            <a:pt x="322" y="104"/>
                          </a:lnTo>
                          <a:lnTo>
                            <a:pt x="763" y="104"/>
                          </a:lnTo>
                          <a:lnTo>
                            <a:pt x="1135" y="167"/>
                          </a:lnTo>
                          <a:lnTo>
                            <a:pt x="1130" y="14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9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6" y="2520"/>
                      <a:ext cx="194" cy="13"/>
                    </a:xfrm>
                    <a:custGeom>
                      <a:avLst/>
                      <a:gdLst>
                        <a:gd name="T0" fmla="*/ 0 w 1359"/>
                        <a:gd name="T1" fmla="*/ 0 h 90"/>
                        <a:gd name="T2" fmla="*/ 288 w 1359"/>
                        <a:gd name="T3" fmla="*/ 54 h 90"/>
                        <a:gd name="T4" fmla="*/ 961 w 1359"/>
                        <a:gd name="T5" fmla="*/ 7 h 90"/>
                        <a:gd name="T6" fmla="*/ 1359 w 1359"/>
                        <a:gd name="T7" fmla="*/ 65 h 90"/>
                        <a:gd name="T8" fmla="*/ 1359 w 1359"/>
                        <a:gd name="T9" fmla="*/ 90 h 90"/>
                        <a:gd name="T10" fmla="*/ 961 w 1359"/>
                        <a:gd name="T11" fmla="*/ 33 h 90"/>
                        <a:gd name="T12" fmla="*/ 281 w 1359"/>
                        <a:gd name="T13" fmla="*/ 82 h 90"/>
                        <a:gd name="T14" fmla="*/ 5 w 1359"/>
                        <a:gd name="T15" fmla="*/ 27 h 90"/>
                        <a:gd name="T16" fmla="*/ 0 w 1359"/>
                        <a:gd name="T17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59" h="90">
                          <a:moveTo>
                            <a:pt x="0" y="0"/>
                          </a:moveTo>
                          <a:lnTo>
                            <a:pt x="288" y="54"/>
                          </a:lnTo>
                          <a:lnTo>
                            <a:pt x="961" y="7"/>
                          </a:lnTo>
                          <a:lnTo>
                            <a:pt x="1359" y="65"/>
                          </a:lnTo>
                          <a:lnTo>
                            <a:pt x="1359" y="90"/>
                          </a:lnTo>
                          <a:lnTo>
                            <a:pt x="961" y="33"/>
                          </a:lnTo>
                          <a:lnTo>
                            <a:pt x="281" y="82"/>
                          </a:lnTo>
                          <a:lnTo>
                            <a:pt x="5" y="2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10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8" y="2504"/>
                      <a:ext cx="353" cy="68"/>
                    </a:xfrm>
                    <a:custGeom>
                      <a:avLst/>
                      <a:gdLst>
                        <a:gd name="T0" fmla="*/ 1909 w 2471"/>
                        <a:gd name="T1" fmla="*/ 41 h 472"/>
                        <a:gd name="T2" fmla="*/ 1587 w 2471"/>
                        <a:gd name="T3" fmla="*/ 78 h 472"/>
                        <a:gd name="T4" fmla="*/ 1474 w 2471"/>
                        <a:gd name="T5" fmla="*/ 50 h 472"/>
                        <a:gd name="T6" fmla="*/ 1367 w 2471"/>
                        <a:gd name="T7" fmla="*/ 62 h 472"/>
                        <a:gd name="T8" fmla="*/ 1474 w 2471"/>
                        <a:gd name="T9" fmla="*/ 87 h 472"/>
                        <a:gd name="T10" fmla="*/ 103 w 2471"/>
                        <a:gd name="T11" fmla="*/ 256 h 472"/>
                        <a:gd name="T12" fmla="*/ 0 w 2471"/>
                        <a:gd name="T13" fmla="*/ 239 h 472"/>
                        <a:gd name="T14" fmla="*/ 1 w 2471"/>
                        <a:gd name="T15" fmla="*/ 277 h 472"/>
                        <a:gd name="T16" fmla="*/ 520 w 2471"/>
                        <a:gd name="T17" fmla="*/ 394 h 472"/>
                        <a:gd name="T18" fmla="*/ 758 w 2471"/>
                        <a:gd name="T19" fmla="*/ 437 h 472"/>
                        <a:gd name="T20" fmla="*/ 914 w 2471"/>
                        <a:gd name="T21" fmla="*/ 462 h 472"/>
                        <a:gd name="T22" fmla="*/ 977 w 2471"/>
                        <a:gd name="T23" fmla="*/ 472 h 472"/>
                        <a:gd name="T24" fmla="*/ 1051 w 2471"/>
                        <a:gd name="T25" fmla="*/ 469 h 472"/>
                        <a:gd name="T26" fmla="*/ 1139 w 2471"/>
                        <a:gd name="T27" fmla="*/ 472 h 472"/>
                        <a:gd name="T28" fmla="*/ 1236 w 2471"/>
                        <a:gd name="T29" fmla="*/ 462 h 472"/>
                        <a:gd name="T30" fmla="*/ 1337 w 2471"/>
                        <a:gd name="T31" fmla="*/ 442 h 472"/>
                        <a:gd name="T32" fmla="*/ 1344 w 2471"/>
                        <a:gd name="T33" fmla="*/ 402 h 472"/>
                        <a:gd name="T34" fmla="*/ 1226 w 2471"/>
                        <a:gd name="T35" fmla="*/ 425 h 472"/>
                        <a:gd name="T36" fmla="*/ 1121 w 2471"/>
                        <a:gd name="T37" fmla="*/ 437 h 472"/>
                        <a:gd name="T38" fmla="*/ 920 w 2471"/>
                        <a:gd name="T39" fmla="*/ 422 h 472"/>
                        <a:gd name="T40" fmla="*/ 812 w 2471"/>
                        <a:gd name="T41" fmla="*/ 406 h 472"/>
                        <a:gd name="T42" fmla="*/ 726 w 2471"/>
                        <a:gd name="T43" fmla="*/ 386 h 472"/>
                        <a:gd name="T44" fmla="*/ 310 w 2471"/>
                        <a:gd name="T45" fmla="*/ 300 h 472"/>
                        <a:gd name="T46" fmla="*/ 2236 w 2471"/>
                        <a:gd name="T47" fmla="*/ 19 h 472"/>
                        <a:gd name="T48" fmla="*/ 2368 w 2471"/>
                        <a:gd name="T49" fmla="*/ 31 h 472"/>
                        <a:gd name="T50" fmla="*/ 2420 w 2471"/>
                        <a:gd name="T51" fmla="*/ 24 h 472"/>
                        <a:gd name="T52" fmla="*/ 2471 w 2471"/>
                        <a:gd name="T53" fmla="*/ 15 h 472"/>
                        <a:gd name="T54" fmla="*/ 2471 w 2471"/>
                        <a:gd name="T55" fmla="*/ 0 h 472"/>
                        <a:gd name="T56" fmla="*/ 2440 w 2471"/>
                        <a:gd name="T57" fmla="*/ 10 h 472"/>
                        <a:gd name="T58" fmla="*/ 2368 w 2471"/>
                        <a:gd name="T59" fmla="*/ 17 h 472"/>
                        <a:gd name="T60" fmla="*/ 2231 w 2471"/>
                        <a:gd name="T61" fmla="*/ 5 h 472"/>
                        <a:gd name="T62" fmla="*/ 1909 w 2471"/>
                        <a:gd name="T63" fmla="*/ 41 h 4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471" h="472">
                          <a:moveTo>
                            <a:pt x="1909" y="41"/>
                          </a:moveTo>
                          <a:lnTo>
                            <a:pt x="1587" y="78"/>
                          </a:lnTo>
                          <a:lnTo>
                            <a:pt x="1474" y="50"/>
                          </a:lnTo>
                          <a:lnTo>
                            <a:pt x="1367" y="62"/>
                          </a:lnTo>
                          <a:lnTo>
                            <a:pt x="1474" y="87"/>
                          </a:lnTo>
                          <a:lnTo>
                            <a:pt x="103" y="256"/>
                          </a:lnTo>
                          <a:lnTo>
                            <a:pt x="0" y="239"/>
                          </a:lnTo>
                          <a:lnTo>
                            <a:pt x="1" y="277"/>
                          </a:lnTo>
                          <a:lnTo>
                            <a:pt x="520" y="394"/>
                          </a:lnTo>
                          <a:lnTo>
                            <a:pt x="758" y="437"/>
                          </a:lnTo>
                          <a:lnTo>
                            <a:pt x="914" y="462"/>
                          </a:lnTo>
                          <a:lnTo>
                            <a:pt x="977" y="472"/>
                          </a:lnTo>
                          <a:lnTo>
                            <a:pt x="1051" y="469"/>
                          </a:lnTo>
                          <a:lnTo>
                            <a:pt x="1139" y="472"/>
                          </a:lnTo>
                          <a:lnTo>
                            <a:pt x="1236" y="462"/>
                          </a:lnTo>
                          <a:lnTo>
                            <a:pt x="1337" y="442"/>
                          </a:lnTo>
                          <a:lnTo>
                            <a:pt x="1344" y="402"/>
                          </a:lnTo>
                          <a:lnTo>
                            <a:pt x="1226" y="425"/>
                          </a:lnTo>
                          <a:lnTo>
                            <a:pt x="1121" y="437"/>
                          </a:lnTo>
                          <a:lnTo>
                            <a:pt x="920" y="422"/>
                          </a:lnTo>
                          <a:lnTo>
                            <a:pt x="812" y="406"/>
                          </a:lnTo>
                          <a:lnTo>
                            <a:pt x="726" y="386"/>
                          </a:lnTo>
                          <a:lnTo>
                            <a:pt x="310" y="300"/>
                          </a:lnTo>
                          <a:lnTo>
                            <a:pt x="2236" y="19"/>
                          </a:lnTo>
                          <a:lnTo>
                            <a:pt x="2368" y="31"/>
                          </a:lnTo>
                          <a:lnTo>
                            <a:pt x="2420" y="24"/>
                          </a:lnTo>
                          <a:lnTo>
                            <a:pt x="2471" y="15"/>
                          </a:lnTo>
                          <a:lnTo>
                            <a:pt x="2471" y="0"/>
                          </a:lnTo>
                          <a:lnTo>
                            <a:pt x="2440" y="10"/>
                          </a:lnTo>
                          <a:lnTo>
                            <a:pt x="2368" y="17"/>
                          </a:lnTo>
                          <a:lnTo>
                            <a:pt x="2231" y="5"/>
                          </a:lnTo>
                          <a:lnTo>
                            <a:pt x="1909" y="41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252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78" y="2131"/>
                    <a:ext cx="433" cy="43"/>
                    <a:chOff x="3387" y="2498"/>
                    <a:chExt cx="433" cy="43"/>
                  </a:xfrm>
                </p:grpSpPr>
                <p:sp>
                  <p:nvSpPr>
                    <p:cNvPr id="30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7" y="2507"/>
                      <a:ext cx="292" cy="23"/>
                    </a:xfrm>
                    <a:custGeom>
                      <a:avLst/>
                      <a:gdLst>
                        <a:gd name="T0" fmla="*/ 0 w 2048"/>
                        <a:gd name="T1" fmla="*/ 92 h 157"/>
                        <a:gd name="T2" fmla="*/ 1472 w 2048"/>
                        <a:gd name="T3" fmla="*/ 0 h 157"/>
                        <a:gd name="T4" fmla="*/ 1697 w 2048"/>
                        <a:gd name="T5" fmla="*/ 52 h 157"/>
                        <a:gd name="T6" fmla="*/ 1889 w 2048"/>
                        <a:gd name="T7" fmla="*/ 35 h 157"/>
                        <a:gd name="T8" fmla="*/ 2048 w 2048"/>
                        <a:gd name="T9" fmla="*/ 67 h 157"/>
                        <a:gd name="T10" fmla="*/ 1354 w 2048"/>
                        <a:gd name="T11" fmla="*/ 157 h 157"/>
                        <a:gd name="T12" fmla="*/ 956 w 2048"/>
                        <a:gd name="T13" fmla="*/ 99 h 157"/>
                        <a:gd name="T14" fmla="*/ 283 w 2048"/>
                        <a:gd name="T15" fmla="*/ 146 h 157"/>
                        <a:gd name="T16" fmla="*/ 0 w 2048"/>
                        <a:gd name="T17" fmla="*/ 92 h 1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48" h="157">
                          <a:moveTo>
                            <a:pt x="0" y="92"/>
                          </a:moveTo>
                          <a:lnTo>
                            <a:pt x="1472" y="0"/>
                          </a:lnTo>
                          <a:lnTo>
                            <a:pt x="1697" y="52"/>
                          </a:lnTo>
                          <a:lnTo>
                            <a:pt x="1889" y="35"/>
                          </a:lnTo>
                          <a:lnTo>
                            <a:pt x="2048" y="67"/>
                          </a:lnTo>
                          <a:lnTo>
                            <a:pt x="1354" y="157"/>
                          </a:lnTo>
                          <a:lnTo>
                            <a:pt x="956" y="99"/>
                          </a:lnTo>
                          <a:lnTo>
                            <a:pt x="283" y="146"/>
                          </a:lnTo>
                          <a:lnTo>
                            <a:pt x="0" y="92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3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2" y="2498"/>
                      <a:ext cx="148" cy="20"/>
                    </a:xfrm>
                    <a:custGeom>
                      <a:avLst/>
                      <a:gdLst>
                        <a:gd name="T0" fmla="*/ 0 w 1039"/>
                        <a:gd name="T1" fmla="*/ 93 h 145"/>
                        <a:gd name="T2" fmla="*/ 152 w 1039"/>
                        <a:gd name="T3" fmla="*/ 145 h 145"/>
                        <a:gd name="T4" fmla="*/ 801 w 1039"/>
                        <a:gd name="T5" fmla="*/ 57 h 145"/>
                        <a:gd name="T6" fmla="*/ 979 w 1039"/>
                        <a:gd name="T7" fmla="*/ 66 h 145"/>
                        <a:gd name="T8" fmla="*/ 1039 w 1039"/>
                        <a:gd name="T9" fmla="*/ 48 h 145"/>
                        <a:gd name="T10" fmla="*/ 729 w 1039"/>
                        <a:gd name="T11" fmla="*/ 0 h 145"/>
                        <a:gd name="T12" fmla="*/ 186 w 1039"/>
                        <a:gd name="T13" fmla="*/ 29 h 145"/>
                        <a:gd name="T14" fmla="*/ 0 w 1039"/>
                        <a:gd name="T15" fmla="*/ 93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39" h="145">
                          <a:moveTo>
                            <a:pt x="0" y="93"/>
                          </a:moveTo>
                          <a:lnTo>
                            <a:pt x="152" y="145"/>
                          </a:lnTo>
                          <a:lnTo>
                            <a:pt x="801" y="57"/>
                          </a:lnTo>
                          <a:lnTo>
                            <a:pt x="979" y="66"/>
                          </a:lnTo>
                          <a:lnTo>
                            <a:pt x="1039" y="48"/>
                          </a:lnTo>
                          <a:lnTo>
                            <a:pt x="729" y="0"/>
                          </a:lnTo>
                          <a:lnTo>
                            <a:pt x="186" y="29"/>
                          </a:lnTo>
                          <a:lnTo>
                            <a:pt x="0" y="93"/>
                          </a:lnTo>
                          <a:close/>
                        </a:path>
                      </a:pathLst>
                    </a:custGeom>
                    <a:solidFill>
                      <a:srgbClr val="00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4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2" y="2506"/>
                      <a:ext cx="20" cy="14"/>
                    </a:xfrm>
                    <a:custGeom>
                      <a:avLst/>
                      <a:gdLst>
                        <a:gd name="T0" fmla="*/ 83 w 145"/>
                        <a:gd name="T1" fmla="*/ 80 h 92"/>
                        <a:gd name="T2" fmla="*/ 70 w 145"/>
                        <a:gd name="T3" fmla="*/ 85 h 92"/>
                        <a:gd name="T4" fmla="*/ 54 w 145"/>
                        <a:gd name="T5" fmla="*/ 87 h 92"/>
                        <a:gd name="T6" fmla="*/ 41 w 145"/>
                        <a:gd name="T7" fmla="*/ 85 h 92"/>
                        <a:gd name="T8" fmla="*/ 23 w 145"/>
                        <a:gd name="T9" fmla="*/ 89 h 92"/>
                        <a:gd name="T10" fmla="*/ 12 w 145"/>
                        <a:gd name="T11" fmla="*/ 92 h 92"/>
                        <a:gd name="T12" fmla="*/ 0 w 145"/>
                        <a:gd name="T13" fmla="*/ 73 h 92"/>
                        <a:gd name="T14" fmla="*/ 7 w 145"/>
                        <a:gd name="T15" fmla="*/ 58 h 92"/>
                        <a:gd name="T16" fmla="*/ 3 w 145"/>
                        <a:gd name="T17" fmla="*/ 54 h 92"/>
                        <a:gd name="T18" fmla="*/ 21 w 145"/>
                        <a:gd name="T19" fmla="*/ 27 h 92"/>
                        <a:gd name="T20" fmla="*/ 36 w 145"/>
                        <a:gd name="T21" fmla="*/ 20 h 92"/>
                        <a:gd name="T22" fmla="*/ 43 w 145"/>
                        <a:gd name="T23" fmla="*/ 24 h 92"/>
                        <a:gd name="T24" fmla="*/ 54 w 145"/>
                        <a:gd name="T25" fmla="*/ 22 h 92"/>
                        <a:gd name="T26" fmla="*/ 63 w 145"/>
                        <a:gd name="T27" fmla="*/ 20 h 92"/>
                        <a:gd name="T28" fmla="*/ 68 w 145"/>
                        <a:gd name="T29" fmla="*/ 6 h 92"/>
                        <a:gd name="T30" fmla="*/ 84 w 145"/>
                        <a:gd name="T31" fmla="*/ 0 h 92"/>
                        <a:gd name="T32" fmla="*/ 101 w 145"/>
                        <a:gd name="T33" fmla="*/ 0 h 92"/>
                        <a:gd name="T34" fmla="*/ 119 w 145"/>
                        <a:gd name="T35" fmla="*/ 13 h 92"/>
                        <a:gd name="T36" fmla="*/ 133 w 145"/>
                        <a:gd name="T37" fmla="*/ 20 h 92"/>
                        <a:gd name="T38" fmla="*/ 138 w 145"/>
                        <a:gd name="T39" fmla="*/ 30 h 92"/>
                        <a:gd name="T40" fmla="*/ 145 w 145"/>
                        <a:gd name="T41" fmla="*/ 40 h 92"/>
                        <a:gd name="T42" fmla="*/ 144 w 145"/>
                        <a:gd name="T43" fmla="*/ 51 h 92"/>
                        <a:gd name="T44" fmla="*/ 144 w 145"/>
                        <a:gd name="T45" fmla="*/ 64 h 92"/>
                        <a:gd name="T46" fmla="*/ 135 w 145"/>
                        <a:gd name="T47" fmla="*/ 70 h 92"/>
                        <a:gd name="T48" fmla="*/ 126 w 145"/>
                        <a:gd name="T49" fmla="*/ 80 h 92"/>
                        <a:gd name="T50" fmla="*/ 112 w 145"/>
                        <a:gd name="T51" fmla="*/ 85 h 92"/>
                        <a:gd name="T52" fmla="*/ 99 w 145"/>
                        <a:gd name="T53" fmla="*/ 83 h 92"/>
                        <a:gd name="T54" fmla="*/ 83 w 145"/>
                        <a:gd name="T55" fmla="*/ 8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45" h="92">
                          <a:moveTo>
                            <a:pt x="83" y="80"/>
                          </a:moveTo>
                          <a:lnTo>
                            <a:pt x="70" y="85"/>
                          </a:lnTo>
                          <a:lnTo>
                            <a:pt x="54" y="87"/>
                          </a:lnTo>
                          <a:lnTo>
                            <a:pt x="41" y="85"/>
                          </a:lnTo>
                          <a:lnTo>
                            <a:pt x="23" y="89"/>
                          </a:lnTo>
                          <a:lnTo>
                            <a:pt x="12" y="92"/>
                          </a:lnTo>
                          <a:lnTo>
                            <a:pt x="0" y="73"/>
                          </a:lnTo>
                          <a:lnTo>
                            <a:pt x="7" y="58"/>
                          </a:lnTo>
                          <a:lnTo>
                            <a:pt x="3" y="54"/>
                          </a:lnTo>
                          <a:lnTo>
                            <a:pt x="21" y="27"/>
                          </a:lnTo>
                          <a:lnTo>
                            <a:pt x="36" y="20"/>
                          </a:lnTo>
                          <a:lnTo>
                            <a:pt x="43" y="24"/>
                          </a:lnTo>
                          <a:lnTo>
                            <a:pt x="54" y="22"/>
                          </a:lnTo>
                          <a:lnTo>
                            <a:pt x="63" y="20"/>
                          </a:lnTo>
                          <a:lnTo>
                            <a:pt x="68" y="6"/>
                          </a:lnTo>
                          <a:lnTo>
                            <a:pt x="84" y="0"/>
                          </a:lnTo>
                          <a:lnTo>
                            <a:pt x="101" y="0"/>
                          </a:lnTo>
                          <a:lnTo>
                            <a:pt x="119" y="13"/>
                          </a:lnTo>
                          <a:lnTo>
                            <a:pt x="133" y="20"/>
                          </a:lnTo>
                          <a:lnTo>
                            <a:pt x="138" y="30"/>
                          </a:lnTo>
                          <a:lnTo>
                            <a:pt x="145" y="40"/>
                          </a:lnTo>
                          <a:lnTo>
                            <a:pt x="144" y="51"/>
                          </a:lnTo>
                          <a:lnTo>
                            <a:pt x="144" y="64"/>
                          </a:lnTo>
                          <a:lnTo>
                            <a:pt x="135" y="70"/>
                          </a:lnTo>
                          <a:lnTo>
                            <a:pt x="126" y="80"/>
                          </a:lnTo>
                          <a:lnTo>
                            <a:pt x="112" y="85"/>
                          </a:lnTo>
                          <a:lnTo>
                            <a:pt x="99" y="83"/>
                          </a:lnTo>
                          <a:lnTo>
                            <a:pt x="83" y="8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5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5" y="2507"/>
                      <a:ext cx="20" cy="11"/>
                    </a:xfrm>
                    <a:custGeom>
                      <a:avLst/>
                      <a:gdLst>
                        <a:gd name="T0" fmla="*/ 82 w 141"/>
                        <a:gd name="T1" fmla="*/ 66 h 76"/>
                        <a:gd name="T2" fmla="*/ 68 w 141"/>
                        <a:gd name="T3" fmla="*/ 70 h 76"/>
                        <a:gd name="T4" fmla="*/ 53 w 141"/>
                        <a:gd name="T5" fmla="*/ 72 h 76"/>
                        <a:gd name="T6" fmla="*/ 39 w 141"/>
                        <a:gd name="T7" fmla="*/ 70 h 76"/>
                        <a:gd name="T8" fmla="*/ 21 w 141"/>
                        <a:gd name="T9" fmla="*/ 74 h 76"/>
                        <a:gd name="T10" fmla="*/ 10 w 141"/>
                        <a:gd name="T11" fmla="*/ 76 h 76"/>
                        <a:gd name="T12" fmla="*/ 0 w 141"/>
                        <a:gd name="T13" fmla="*/ 58 h 76"/>
                        <a:gd name="T14" fmla="*/ 6 w 141"/>
                        <a:gd name="T15" fmla="*/ 43 h 76"/>
                        <a:gd name="T16" fmla="*/ 1 w 141"/>
                        <a:gd name="T17" fmla="*/ 39 h 76"/>
                        <a:gd name="T18" fmla="*/ 19 w 141"/>
                        <a:gd name="T19" fmla="*/ 11 h 76"/>
                        <a:gd name="T20" fmla="*/ 35 w 141"/>
                        <a:gd name="T21" fmla="*/ 6 h 76"/>
                        <a:gd name="T22" fmla="*/ 41 w 141"/>
                        <a:gd name="T23" fmla="*/ 9 h 76"/>
                        <a:gd name="T24" fmla="*/ 53 w 141"/>
                        <a:gd name="T25" fmla="*/ 8 h 76"/>
                        <a:gd name="T26" fmla="*/ 62 w 141"/>
                        <a:gd name="T27" fmla="*/ 6 h 76"/>
                        <a:gd name="T28" fmla="*/ 71 w 141"/>
                        <a:gd name="T29" fmla="*/ 0 h 76"/>
                        <a:gd name="T30" fmla="*/ 80 w 141"/>
                        <a:gd name="T31" fmla="*/ 1 h 76"/>
                        <a:gd name="T32" fmla="*/ 97 w 141"/>
                        <a:gd name="T33" fmla="*/ 0 h 76"/>
                        <a:gd name="T34" fmla="*/ 113 w 141"/>
                        <a:gd name="T35" fmla="*/ 8 h 76"/>
                        <a:gd name="T36" fmla="*/ 122 w 141"/>
                        <a:gd name="T37" fmla="*/ 11 h 76"/>
                        <a:gd name="T38" fmla="*/ 128 w 141"/>
                        <a:gd name="T39" fmla="*/ 20 h 76"/>
                        <a:gd name="T40" fmla="*/ 136 w 141"/>
                        <a:gd name="T41" fmla="*/ 28 h 76"/>
                        <a:gd name="T42" fmla="*/ 141 w 141"/>
                        <a:gd name="T43" fmla="*/ 37 h 76"/>
                        <a:gd name="T44" fmla="*/ 141 w 141"/>
                        <a:gd name="T45" fmla="*/ 49 h 76"/>
                        <a:gd name="T46" fmla="*/ 133 w 141"/>
                        <a:gd name="T47" fmla="*/ 56 h 76"/>
                        <a:gd name="T48" fmla="*/ 123 w 141"/>
                        <a:gd name="T49" fmla="*/ 66 h 76"/>
                        <a:gd name="T50" fmla="*/ 111 w 141"/>
                        <a:gd name="T51" fmla="*/ 70 h 76"/>
                        <a:gd name="T52" fmla="*/ 97 w 141"/>
                        <a:gd name="T53" fmla="*/ 68 h 76"/>
                        <a:gd name="T54" fmla="*/ 82 w 141"/>
                        <a:gd name="T55" fmla="*/ 66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41" h="76">
                          <a:moveTo>
                            <a:pt x="82" y="66"/>
                          </a:moveTo>
                          <a:lnTo>
                            <a:pt x="68" y="70"/>
                          </a:lnTo>
                          <a:lnTo>
                            <a:pt x="53" y="72"/>
                          </a:lnTo>
                          <a:lnTo>
                            <a:pt x="39" y="70"/>
                          </a:lnTo>
                          <a:lnTo>
                            <a:pt x="21" y="74"/>
                          </a:lnTo>
                          <a:lnTo>
                            <a:pt x="10" y="76"/>
                          </a:lnTo>
                          <a:lnTo>
                            <a:pt x="0" y="58"/>
                          </a:lnTo>
                          <a:lnTo>
                            <a:pt x="6" y="43"/>
                          </a:lnTo>
                          <a:lnTo>
                            <a:pt x="1" y="39"/>
                          </a:lnTo>
                          <a:lnTo>
                            <a:pt x="19" y="11"/>
                          </a:lnTo>
                          <a:lnTo>
                            <a:pt x="35" y="6"/>
                          </a:lnTo>
                          <a:lnTo>
                            <a:pt x="41" y="9"/>
                          </a:lnTo>
                          <a:lnTo>
                            <a:pt x="53" y="8"/>
                          </a:lnTo>
                          <a:lnTo>
                            <a:pt x="62" y="6"/>
                          </a:lnTo>
                          <a:lnTo>
                            <a:pt x="71" y="0"/>
                          </a:lnTo>
                          <a:lnTo>
                            <a:pt x="80" y="1"/>
                          </a:lnTo>
                          <a:lnTo>
                            <a:pt x="97" y="0"/>
                          </a:lnTo>
                          <a:lnTo>
                            <a:pt x="113" y="8"/>
                          </a:lnTo>
                          <a:lnTo>
                            <a:pt x="122" y="11"/>
                          </a:lnTo>
                          <a:lnTo>
                            <a:pt x="128" y="20"/>
                          </a:lnTo>
                          <a:lnTo>
                            <a:pt x="136" y="28"/>
                          </a:lnTo>
                          <a:lnTo>
                            <a:pt x="141" y="37"/>
                          </a:lnTo>
                          <a:lnTo>
                            <a:pt x="141" y="49"/>
                          </a:lnTo>
                          <a:lnTo>
                            <a:pt x="133" y="56"/>
                          </a:lnTo>
                          <a:lnTo>
                            <a:pt x="123" y="66"/>
                          </a:lnTo>
                          <a:lnTo>
                            <a:pt x="111" y="70"/>
                          </a:lnTo>
                          <a:lnTo>
                            <a:pt x="97" y="68"/>
                          </a:lnTo>
                          <a:lnTo>
                            <a:pt x="82" y="66"/>
                          </a:lnTo>
                          <a:close/>
                        </a:path>
                      </a:pathLst>
                    </a:custGeom>
                    <a:solidFill>
                      <a:srgbClr val="00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6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11" y="2506"/>
                      <a:ext cx="22" cy="12"/>
                    </a:xfrm>
                    <a:custGeom>
                      <a:avLst/>
                      <a:gdLst>
                        <a:gd name="T0" fmla="*/ 88 w 153"/>
                        <a:gd name="T1" fmla="*/ 71 h 83"/>
                        <a:gd name="T2" fmla="*/ 74 w 153"/>
                        <a:gd name="T3" fmla="*/ 76 h 83"/>
                        <a:gd name="T4" fmla="*/ 57 w 153"/>
                        <a:gd name="T5" fmla="*/ 78 h 83"/>
                        <a:gd name="T6" fmla="*/ 43 w 153"/>
                        <a:gd name="T7" fmla="*/ 76 h 83"/>
                        <a:gd name="T8" fmla="*/ 23 w 153"/>
                        <a:gd name="T9" fmla="*/ 80 h 83"/>
                        <a:gd name="T10" fmla="*/ 11 w 153"/>
                        <a:gd name="T11" fmla="*/ 83 h 83"/>
                        <a:gd name="T12" fmla="*/ 0 w 153"/>
                        <a:gd name="T13" fmla="*/ 62 h 83"/>
                        <a:gd name="T14" fmla="*/ 7 w 153"/>
                        <a:gd name="T15" fmla="*/ 47 h 83"/>
                        <a:gd name="T16" fmla="*/ 2 w 153"/>
                        <a:gd name="T17" fmla="*/ 42 h 83"/>
                        <a:gd name="T18" fmla="*/ 21 w 153"/>
                        <a:gd name="T19" fmla="*/ 13 h 83"/>
                        <a:gd name="T20" fmla="*/ 38 w 153"/>
                        <a:gd name="T21" fmla="*/ 6 h 83"/>
                        <a:gd name="T22" fmla="*/ 45 w 153"/>
                        <a:gd name="T23" fmla="*/ 11 h 83"/>
                        <a:gd name="T24" fmla="*/ 57 w 153"/>
                        <a:gd name="T25" fmla="*/ 9 h 83"/>
                        <a:gd name="T26" fmla="*/ 67 w 153"/>
                        <a:gd name="T27" fmla="*/ 6 h 83"/>
                        <a:gd name="T28" fmla="*/ 76 w 153"/>
                        <a:gd name="T29" fmla="*/ 0 h 83"/>
                        <a:gd name="T30" fmla="*/ 86 w 153"/>
                        <a:gd name="T31" fmla="*/ 2 h 83"/>
                        <a:gd name="T32" fmla="*/ 105 w 153"/>
                        <a:gd name="T33" fmla="*/ 0 h 83"/>
                        <a:gd name="T34" fmla="*/ 122 w 153"/>
                        <a:gd name="T35" fmla="*/ 9 h 83"/>
                        <a:gd name="T36" fmla="*/ 132 w 153"/>
                        <a:gd name="T37" fmla="*/ 13 h 83"/>
                        <a:gd name="T38" fmla="*/ 139 w 153"/>
                        <a:gd name="T39" fmla="*/ 22 h 83"/>
                        <a:gd name="T40" fmla="*/ 147 w 153"/>
                        <a:gd name="T41" fmla="*/ 31 h 83"/>
                        <a:gd name="T42" fmla="*/ 153 w 153"/>
                        <a:gd name="T43" fmla="*/ 40 h 83"/>
                        <a:gd name="T44" fmla="*/ 153 w 153"/>
                        <a:gd name="T45" fmla="*/ 54 h 83"/>
                        <a:gd name="T46" fmla="*/ 143 w 153"/>
                        <a:gd name="T47" fmla="*/ 60 h 83"/>
                        <a:gd name="T48" fmla="*/ 134 w 153"/>
                        <a:gd name="T49" fmla="*/ 71 h 83"/>
                        <a:gd name="T50" fmla="*/ 120 w 153"/>
                        <a:gd name="T51" fmla="*/ 76 h 83"/>
                        <a:gd name="T52" fmla="*/ 105 w 153"/>
                        <a:gd name="T53" fmla="*/ 74 h 83"/>
                        <a:gd name="T54" fmla="*/ 88 w 153"/>
                        <a:gd name="T55" fmla="*/ 71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53" h="83">
                          <a:moveTo>
                            <a:pt x="88" y="71"/>
                          </a:moveTo>
                          <a:lnTo>
                            <a:pt x="74" y="76"/>
                          </a:lnTo>
                          <a:lnTo>
                            <a:pt x="57" y="78"/>
                          </a:lnTo>
                          <a:lnTo>
                            <a:pt x="43" y="76"/>
                          </a:lnTo>
                          <a:lnTo>
                            <a:pt x="23" y="80"/>
                          </a:lnTo>
                          <a:lnTo>
                            <a:pt x="11" y="83"/>
                          </a:lnTo>
                          <a:lnTo>
                            <a:pt x="0" y="62"/>
                          </a:lnTo>
                          <a:lnTo>
                            <a:pt x="7" y="47"/>
                          </a:lnTo>
                          <a:lnTo>
                            <a:pt x="2" y="42"/>
                          </a:lnTo>
                          <a:lnTo>
                            <a:pt x="21" y="13"/>
                          </a:lnTo>
                          <a:lnTo>
                            <a:pt x="38" y="6"/>
                          </a:lnTo>
                          <a:lnTo>
                            <a:pt x="45" y="11"/>
                          </a:lnTo>
                          <a:lnTo>
                            <a:pt x="57" y="9"/>
                          </a:lnTo>
                          <a:lnTo>
                            <a:pt x="67" y="6"/>
                          </a:lnTo>
                          <a:lnTo>
                            <a:pt x="76" y="0"/>
                          </a:lnTo>
                          <a:lnTo>
                            <a:pt x="86" y="2"/>
                          </a:lnTo>
                          <a:lnTo>
                            <a:pt x="105" y="0"/>
                          </a:lnTo>
                          <a:lnTo>
                            <a:pt x="122" y="9"/>
                          </a:lnTo>
                          <a:lnTo>
                            <a:pt x="132" y="13"/>
                          </a:lnTo>
                          <a:lnTo>
                            <a:pt x="139" y="22"/>
                          </a:lnTo>
                          <a:lnTo>
                            <a:pt x="147" y="31"/>
                          </a:lnTo>
                          <a:lnTo>
                            <a:pt x="153" y="40"/>
                          </a:lnTo>
                          <a:lnTo>
                            <a:pt x="153" y="54"/>
                          </a:lnTo>
                          <a:lnTo>
                            <a:pt x="143" y="60"/>
                          </a:lnTo>
                          <a:lnTo>
                            <a:pt x="134" y="71"/>
                          </a:lnTo>
                          <a:lnTo>
                            <a:pt x="120" y="76"/>
                          </a:lnTo>
                          <a:lnTo>
                            <a:pt x="105" y="74"/>
                          </a:lnTo>
                          <a:lnTo>
                            <a:pt x="88" y="71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7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8" y="2525"/>
                      <a:ext cx="96" cy="16"/>
                    </a:xfrm>
                    <a:custGeom>
                      <a:avLst/>
                      <a:gdLst>
                        <a:gd name="T0" fmla="*/ 102 w 676"/>
                        <a:gd name="T1" fmla="*/ 111 h 111"/>
                        <a:gd name="T2" fmla="*/ 676 w 676"/>
                        <a:gd name="T3" fmla="*/ 40 h 111"/>
                        <a:gd name="T4" fmla="*/ 572 w 676"/>
                        <a:gd name="T5" fmla="*/ 24 h 111"/>
                        <a:gd name="T6" fmla="*/ 253 w 676"/>
                        <a:gd name="T7" fmla="*/ 59 h 111"/>
                        <a:gd name="T8" fmla="*/ 249 w 676"/>
                        <a:gd name="T9" fmla="*/ 40 h 111"/>
                        <a:gd name="T10" fmla="*/ 226 w 676"/>
                        <a:gd name="T11" fmla="*/ 17 h 111"/>
                        <a:gd name="T12" fmla="*/ 212 w 676"/>
                        <a:gd name="T13" fmla="*/ 8 h 111"/>
                        <a:gd name="T14" fmla="*/ 188 w 676"/>
                        <a:gd name="T15" fmla="*/ 0 h 111"/>
                        <a:gd name="T16" fmla="*/ 157 w 676"/>
                        <a:gd name="T17" fmla="*/ 3 h 111"/>
                        <a:gd name="T18" fmla="*/ 144 w 676"/>
                        <a:gd name="T19" fmla="*/ 10 h 111"/>
                        <a:gd name="T20" fmla="*/ 131 w 676"/>
                        <a:gd name="T21" fmla="*/ 15 h 111"/>
                        <a:gd name="T22" fmla="*/ 127 w 676"/>
                        <a:gd name="T23" fmla="*/ 13 h 111"/>
                        <a:gd name="T24" fmla="*/ 124 w 676"/>
                        <a:gd name="T25" fmla="*/ 13 h 111"/>
                        <a:gd name="T26" fmla="*/ 121 w 676"/>
                        <a:gd name="T27" fmla="*/ 10 h 111"/>
                        <a:gd name="T28" fmla="*/ 114 w 676"/>
                        <a:gd name="T29" fmla="*/ 11 h 111"/>
                        <a:gd name="T30" fmla="*/ 105 w 676"/>
                        <a:gd name="T31" fmla="*/ 10 h 111"/>
                        <a:gd name="T32" fmla="*/ 98 w 676"/>
                        <a:gd name="T33" fmla="*/ 17 h 111"/>
                        <a:gd name="T34" fmla="*/ 93 w 676"/>
                        <a:gd name="T35" fmla="*/ 21 h 111"/>
                        <a:gd name="T36" fmla="*/ 90 w 676"/>
                        <a:gd name="T37" fmla="*/ 27 h 111"/>
                        <a:gd name="T38" fmla="*/ 87 w 676"/>
                        <a:gd name="T39" fmla="*/ 30 h 111"/>
                        <a:gd name="T40" fmla="*/ 83 w 676"/>
                        <a:gd name="T41" fmla="*/ 34 h 111"/>
                        <a:gd name="T42" fmla="*/ 80 w 676"/>
                        <a:gd name="T43" fmla="*/ 35 h 111"/>
                        <a:gd name="T44" fmla="*/ 71 w 676"/>
                        <a:gd name="T45" fmla="*/ 45 h 111"/>
                        <a:gd name="T46" fmla="*/ 68 w 676"/>
                        <a:gd name="T47" fmla="*/ 52 h 111"/>
                        <a:gd name="T48" fmla="*/ 74 w 676"/>
                        <a:gd name="T49" fmla="*/ 62 h 111"/>
                        <a:gd name="T50" fmla="*/ 70 w 676"/>
                        <a:gd name="T51" fmla="*/ 71 h 111"/>
                        <a:gd name="T52" fmla="*/ 68 w 676"/>
                        <a:gd name="T53" fmla="*/ 77 h 111"/>
                        <a:gd name="T54" fmla="*/ 74 w 676"/>
                        <a:gd name="T55" fmla="*/ 91 h 111"/>
                        <a:gd name="T56" fmla="*/ 0 w 676"/>
                        <a:gd name="T57" fmla="*/ 94 h 111"/>
                        <a:gd name="T58" fmla="*/ 102 w 676"/>
                        <a:gd name="T59" fmla="*/ 111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76" h="111">
                          <a:moveTo>
                            <a:pt x="102" y="111"/>
                          </a:moveTo>
                          <a:lnTo>
                            <a:pt x="676" y="40"/>
                          </a:lnTo>
                          <a:lnTo>
                            <a:pt x="572" y="24"/>
                          </a:lnTo>
                          <a:lnTo>
                            <a:pt x="253" y="59"/>
                          </a:lnTo>
                          <a:lnTo>
                            <a:pt x="249" y="40"/>
                          </a:lnTo>
                          <a:lnTo>
                            <a:pt x="226" y="17"/>
                          </a:lnTo>
                          <a:lnTo>
                            <a:pt x="212" y="8"/>
                          </a:lnTo>
                          <a:lnTo>
                            <a:pt x="188" y="0"/>
                          </a:lnTo>
                          <a:lnTo>
                            <a:pt x="157" y="3"/>
                          </a:lnTo>
                          <a:lnTo>
                            <a:pt x="144" y="10"/>
                          </a:lnTo>
                          <a:lnTo>
                            <a:pt x="131" y="15"/>
                          </a:lnTo>
                          <a:lnTo>
                            <a:pt x="127" y="13"/>
                          </a:lnTo>
                          <a:lnTo>
                            <a:pt x="124" y="13"/>
                          </a:lnTo>
                          <a:lnTo>
                            <a:pt x="121" y="10"/>
                          </a:lnTo>
                          <a:lnTo>
                            <a:pt x="114" y="11"/>
                          </a:lnTo>
                          <a:lnTo>
                            <a:pt x="105" y="10"/>
                          </a:lnTo>
                          <a:lnTo>
                            <a:pt x="98" y="17"/>
                          </a:lnTo>
                          <a:lnTo>
                            <a:pt x="93" y="21"/>
                          </a:lnTo>
                          <a:lnTo>
                            <a:pt x="90" y="27"/>
                          </a:lnTo>
                          <a:lnTo>
                            <a:pt x="87" y="30"/>
                          </a:lnTo>
                          <a:lnTo>
                            <a:pt x="83" y="34"/>
                          </a:lnTo>
                          <a:lnTo>
                            <a:pt x="80" y="35"/>
                          </a:lnTo>
                          <a:lnTo>
                            <a:pt x="71" y="45"/>
                          </a:lnTo>
                          <a:lnTo>
                            <a:pt x="68" y="52"/>
                          </a:lnTo>
                          <a:lnTo>
                            <a:pt x="74" y="62"/>
                          </a:lnTo>
                          <a:lnTo>
                            <a:pt x="70" y="71"/>
                          </a:lnTo>
                          <a:lnTo>
                            <a:pt x="68" y="77"/>
                          </a:lnTo>
                          <a:lnTo>
                            <a:pt x="74" y="91"/>
                          </a:lnTo>
                          <a:lnTo>
                            <a:pt x="0" y="94"/>
                          </a:lnTo>
                          <a:lnTo>
                            <a:pt x="102" y="111"/>
                          </a:lnTo>
                          <a:close/>
                        </a:path>
                      </a:pathLst>
                    </a:custGeom>
                    <a:solidFill>
                      <a:srgbClr val="00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5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2051" y="2054"/>
                    <a:ext cx="521" cy="100"/>
                  </a:xfrm>
                  <a:custGeom>
                    <a:avLst/>
                    <a:gdLst>
                      <a:gd name="T0" fmla="*/ 0 w 3648"/>
                      <a:gd name="T1" fmla="*/ 270 h 696"/>
                      <a:gd name="T2" fmla="*/ 9 w 3648"/>
                      <a:gd name="T3" fmla="*/ 234 h 696"/>
                      <a:gd name="T4" fmla="*/ 27 w 3648"/>
                      <a:gd name="T5" fmla="*/ 207 h 696"/>
                      <a:gd name="T6" fmla="*/ 860 w 3648"/>
                      <a:gd name="T7" fmla="*/ 0 h 696"/>
                      <a:gd name="T8" fmla="*/ 3604 w 3648"/>
                      <a:gd name="T9" fmla="*/ 180 h 696"/>
                      <a:gd name="T10" fmla="*/ 3648 w 3648"/>
                      <a:gd name="T11" fmla="*/ 261 h 696"/>
                      <a:gd name="T12" fmla="*/ 3639 w 3648"/>
                      <a:gd name="T13" fmla="*/ 279 h 696"/>
                      <a:gd name="T14" fmla="*/ 3621 w 3648"/>
                      <a:gd name="T15" fmla="*/ 305 h 696"/>
                      <a:gd name="T16" fmla="*/ 3621 w 3648"/>
                      <a:gd name="T17" fmla="*/ 557 h 696"/>
                      <a:gd name="T18" fmla="*/ 891 w 3648"/>
                      <a:gd name="T19" fmla="*/ 696 h 696"/>
                      <a:gd name="T20" fmla="*/ 18 w 3648"/>
                      <a:gd name="T21" fmla="*/ 566 h 696"/>
                      <a:gd name="T22" fmla="*/ 0 w 3648"/>
                      <a:gd name="T23" fmla="*/ 27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648" h="696">
                        <a:moveTo>
                          <a:pt x="0" y="270"/>
                        </a:moveTo>
                        <a:lnTo>
                          <a:pt x="9" y="234"/>
                        </a:lnTo>
                        <a:lnTo>
                          <a:pt x="27" y="207"/>
                        </a:lnTo>
                        <a:lnTo>
                          <a:pt x="860" y="0"/>
                        </a:lnTo>
                        <a:lnTo>
                          <a:pt x="3604" y="180"/>
                        </a:lnTo>
                        <a:lnTo>
                          <a:pt x="3648" y="261"/>
                        </a:lnTo>
                        <a:lnTo>
                          <a:pt x="3639" y="279"/>
                        </a:lnTo>
                        <a:lnTo>
                          <a:pt x="3621" y="305"/>
                        </a:lnTo>
                        <a:lnTo>
                          <a:pt x="3621" y="557"/>
                        </a:lnTo>
                        <a:lnTo>
                          <a:pt x="891" y="696"/>
                        </a:lnTo>
                        <a:lnTo>
                          <a:pt x="18" y="566"/>
                        </a:lnTo>
                        <a:lnTo>
                          <a:pt x="0" y="27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2178" y="2076"/>
                    <a:ext cx="391" cy="77"/>
                  </a:xfrm>
                  <a:custGeom>
                    <a:avLst/>
                    <a:gdLst>
                      <a:gd name="T0" fmla="*/ 0 w 2736"/>
                      <a:gd name="T1" fmla="*/ 539 h 539"/>
                      <a:gd name="T2" fmla="*/ 2736 w 2736"/>
                      <a:gd name="T3" fmla="*/ 401 h 539"/>
                      <a:gd name="T4" fmla="*/ 2736 w 2736"/>
                      <a:gd name="T5" fmla="*/ 132 h 539"/>
                      <a:gd name="T6" fmla="*/ 0 w 2736"/>
                      <a:gd name="T7" fmla="*/ 0 h 539"/>
                      <a:gd name="T8" fmla="*/ 0 w 2736"/>
                      <a:gd name="T9" fmla="*/ 539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36" h="539">
                        <a:moveTo>
                          <a:pt x="0" y="539"/>
                        </a:moveTo>
                        <a:lnTo>
                          <a:pt x="2736" y="401"/>
                        </a:lnTo>
                        <a:lnTo>
                          <a:pt x="2736" y="132"/>
                        </a:lnTo>
                        <a:lnTo>
                          <a:pt x="0" y="0"/>
                        </a:lnTo>
                        <a:lnTo>
                          <a:pt x="0" y="5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2180" y="2116"/>
                    <a:ext cx="371" cy="16"/>
                  </a:xfrm>
                  <a:custGeom>
                    <a:avLst/>
                    <a:gdLst>
                      <a:gd name="T0" fmla="*/ 2599 w 2599"/>
                      <a:gd name="T1" fmla="*/ 64 h 113"/>
                      <a:gd name="T2" fmla="*/ 2599 w 2599"/>
                      <a:gd name="T3" fmla="*/ 10 h 113"/>
                      <a:gd name="T4" fmla="*/ 0 w 2599"/>
                      <a:gd name="T5" fmla="*/ 0 h 113"/>
                      <a:gd name="T6" fmla="*/ 0 w 2599"/>
                      <a:gd name="T7" fmla="*/ 113 h 113"/>
                      <a:gd name="T8" fmla="*/ 2599 w 2599"/>
                      <a:gd name="T9" fmla="*/ 64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99" h="113">
                        <a:moveTo>
                          <a:pt x="2599" y="64"/>
                        </a:moveTo>
                        <a:lnTo>
                          <a:pt x="2599" y="10"/>
                        </a:lnTo>
                        <a:lnTo>
                          <a:pt x="0" y="0"/>
                        </a:lnTo>
                        <a:lnTo>
                          <a:pt x="0" y="113"/>
                        </a:lnTo>
                        <a:lnTo>
                          <a:pt x="2599" y="6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2054" y="2079"/>
                    <a:ext cx="101" cy="73"/>
                  </a:xfrm>
                  <a:custGeom>
                    <a:avLst/>
                    <a:gdLst>
                      <a:gd name="T0" fmla="*/ 706 w 706"/>
                      <a:gd name="T1" fmla="*/ 511 h 511"/>
                      <a:gd name="T2" fmla="*/ 690 w 706"/>
                      <a:gd name="T3" fmla="*/ 0 h 511"/>
                      <a:gd name="T4" fmla="*/ 0 w 706"/>
                      <a:gd name="T5" fmla="*/ 142 h 511"/>
                      <a:gd name="T6" fmla="*/ 0 w 706"/>
                      <a:gd name="T7" fmla="*/ 382 h 511"/>
                      <a:gd name="T8" fmla="*/ 706 w 706"/>
                      <a:gd name="T9" fmla="*/ 511 h 5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6" h="511">
                        <a:moveTo>
                          <a:pt x="706" y="511"/>
                        </a:moveTo>
                        <a:lnTo>
                          <a:pt x="690" y="0"/>
                        </a:lnTo>
                        <a:lnTo>
                          <a:pt x="0" y="142"/>
                        </a:lnTo>
                        <a:lnTo>
                          <a:pt x="0" y="382"/>
                        </a:lnTo>
                        <a:lnTo>
                          <a:pt x="706" y="5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059" y="2118"/>
                    <a:ext cx="94" cy="16"/>
                  </a:xfrm>
                  <a:custGeom>
                    <a:avLst/>
                    <a:gdLst>
                      <a:gd name="T0" fmla="*/ 650 w 659"/>
                      <a:gd name="T1" fmla="*/ 5 h 113"/>
                      <a:gd name="T2" fmla="*/ 0 w 659"/>
                      <a:gd name="T3" fmla="*/ 0 h 113"/>
                      <a:gd name="T4" fmla="*/ 0 w 659"/>
                      <a:gd name="T5" fmla="*/ 54 h 113"/>
                      <a:gd name="T6" fmla="*/ 659 w 659"/>
                      <a:gd name="T7" fmla="*/ 113 h 113"/>
                      <a:gd name="T8" fmla="*/ 650 w 659"/>
                      <a:gd name="T9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9" h="113">
                        <a:moveTo>
                          <a:pt x="650" y="5"/>
                        </a:moveTo>
                        <a:lnTo>
                          <a:pt x="0" y="0"/>
                        </a:lnTo>
                        <a:lnTo>
                          <a:pt x="0" y="54"/>
                        </a:lnTo>
                        <a:lnTo>
                          <a:pt x="659" y="113"/>
                        </a:lnTo>
                        <a:lnTo>
                          <a:pt x="650" y="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063" y="2097"/>
                    <a:ext cx="3" cy="39"/>
                  </a:xfrm>
                  <a:custGeom>
                    <a:avLst/>
                    <a:gdLst>
                      <a:gd name="T0" fmla="*/ 16 w 16"/>
                      <a:gd name="T1" fmla="*/ 275 h 275"/>
                      <a:gd name="T2" fmla="*/ 16 w 16"/>
                      <a:gd name="T3" fmla="*/ 144 h 275"/>
                      <a:gd name="T4" fmla="*/ 6 w 16"/>
                      <a:gd name="T5" fmla="*/ 145 h 275"/>
                      <a:gd name="T6" fmla="*/ 6 w 16"/>
                      <a:gd name="T7" fmla="*/ 0 h 275"/>
                      <a:gd name="T8" fmla="*/ 0 w 16"/>
                      <a:gd name="T9" fmla="*/ 4 h 275"/>
                      <a:gd name="T10" fmla="*/ 0 w 16"/>
                      <a:gd name="T11" fmla="*/ 147 h 275"/>
                      <a:gd name="T12" fmla="*/ 10 w 16"/>
                      <a:gd name="T13" fmla="*/ 147 h 275"/>
                      <a:gd name="T14" fmla="*/ 10 w 16"/>
                      <a:gd name="T15" fmla="*/ 274 h 275"/>
                      <a:gd name="T16" fmla="*/ 16 w 16"/>
                      <a:gd name="T17" fmla="*/ 275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75">
                        <a:moveTo>
                          <a:pt x="16" y="275"/>
                        </a:moveTo>
                        <a:lnTo>
                          <a:pt x="16" y="144"/>
                        </a:lnTo>
                        <a:lnTo>
                          <a:pt x="6" y="145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147"/>
                        </a:lnTo>
                        <a:lnTo>
                          <a:pt x="10" y="147"/>
                        </a:lnTo>
                        <a:lnTo>
                          <a:pt x="10" y="274"/>
                        </a:lnTo>
                        <a:lnTo>
                          <a:pt x="16" y="27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2071" y="2095"/>
                    <a:ext cx="1" cy="42"/>
                  </a:xfrm>
                  <a:custGeom>
                    <a:avLst/>
                    <a:gdLst>
                      <a:gd name="T0" fmla="*/ 6 w 6"/>
                      <a:gd name="T1" fmla="*/ 290 h 290"/>
                      <a:gd name="T2" fmla="*/ 6 w 6"/>
                      <a:gd name="T3" fmla="*/ 0 h 290"/>
                      <a:gd name="T4" fmla="*/ 0 w 6"/>
                      <a:gd name="T5" fmla="*/ 8 h 290"/>
                      <a:gd name="T6" fmla="*/ 0 w 6"/>
                      <a:gd name="T7" fmla="*/ 289 h 290"/>
                      <a:gd name="T8" fmla="*/ 6 w 6"/>
                      <a:gd name="T9" fmla="*/ 29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90">
                        <a:moveTo>
                          <a:pt x="6" y="290"/>
                        </a:move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0" y="289"/>
                        </a:lnTo>
                        <a:lnTo>
                          <a:pt x="6" y="290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078" y="2094"/>
                    <a:ext cx="1" cy="44"/>
                  </a:xfrm>
                  <a:custGeom>
                    <a:avLst/>
                    <a:gdLst>
                      <a:gd name="T0" fmla="*/ 6 w 6"/>
                      <a:gd name="T1" fmla="*/ 307 h 307"/>
                      <a:gd name="T2" fmla="*/ 6 w 6"/>
                      <a:gd name="T3" fmla="*/ 4 h 307"/>
                      <a:gd name="T4" fmla="*/ 0 w 6"/>
                      <a:gd name="T5" fmla="*/ 0 h 307"/>
                      <a:gd name="T6" fmla="*/ 0 w 6"/>
                      <a:gd name="T7" fmla="*/ 304 h 307"/>
                      <a:gd name="T8" fmla="*/ 6 w 6"/>
                      <a:gd name="T9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07">
                        <a:moveTo>
                          <a:pt x="6" y="307"/>
                        </a:moveTo>
                        <a:lnTo>
                          <a:pt x="6" y="4"/>
                        </a:lnTo>
                        <a:lnTo>
                          <a:pt x="0" y="0"/>
                        </a:lnTo>
                        <a:lnTo>
                          <a:pt x="0" y="304"/>
                        </a:lnTo>
                        <a:lnTo>
                          <a:pt x="6" y="307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2088" y="2092"/>
                    <a:ext cx="1" cy="48"/>
                  </a:xfrm>
                  <a:custGeom>
                    <a:avLst/>
                    <a:gdLst>
                      <a:gd name="T0" fmla="*/ 6 w 6"/>
                      <a:gd name="T1" fmla="*/ 334 h 334"/>
                      <a:gd name="T2" fmla="*/ 6 w 6"/>
                      <a:gd name="T3" fmla="*/ 0 h 334"/>
                      <a:gd name="T4" fmla="*/ 0 w 6"/>
                      <a:gd name="T5" fmla="*/ 2 h 334"/>
                      <a:gd name="T6" fmla="*/ 0 w 6"/>
                      <a:gd name="T7" fmla="*/ 330 h 334"/>
                      <a:gd name="T8" fmla="*/ 6 w 6"/>
                      <a:gd name="T9" fmla="*/ 334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34">
                        <a:moveTo>
                          <a:pt x="6" y="334"/>
                        </a:move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0" y="330"/>
                        </a:lnTo>
                        <a:lnTo>
                          <a:pt x="6" y="334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2101" y="2089"/>
                    <a:ext cx="2" cy="53"/>
                  </a:xfrm>
                  <a:custGeom>
                    <a:avLst/>
                    <a:gdLst>
                      <a:gd name="T0" fmla="*/ 9 w 9"/>
                      <a:gd name="T1" fmla="*/ 369 h 369"/>
                      <a:gd name="T2" fmla="*/ 9 w 9"/>
                      <a:gd name="T3" fmla="*/ 0 h 369"/>
                      <a:gd name="T4" fmla="*/ 0 w 9"/>
                      <a:gd name="T5" fmla="*/ 5 h 369"/>
                      <a:gd name="T6" fmla="*/ 0 w 9"/>
                      <a:gd name="T7" fmla="*/ 367 h 369"/>
                      <a:gd name="T8" fmla="*/ 9 w 9"/>
                      <a:gd name="T9" fmla="*/ 369 h 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369">
                        <a:moveTo>
                          <a:pt x="9" y="369"/>
                        </a:move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0" y="367"/>
                        </a:lnTo>
                        <a:lnTo>
                          <a:pt x="9" y="369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2116" y="2086"/>
                    <a:ext cx="1" cy="58"/>
                  </a:xfrm>
                  <a:custGeom>
                    <a:avLst/>
                    <a:gdLst>
                      <a:gd name="T0" fmla="*/ 9 w 9"/>
                      <a:gd name="T1" fmla="*/ 404 h 404"/>
                      <a:gd name="T2" fmla="*/ 9 w 9"/>
                      <a:gd name="T3" fmla="*/ 0 h 404"/>
                      <a:gd name="T4" fmla="*/ 0 w 9"/>
                      <a:gd name="T5" fmla="*/ 5 h 404"/>
                      <a:gd name="T6" fmla="*/ 0 w 9"/>
                      <a:gd name="T7" fmla="*/ 403 h 404"/>
                      <a:gd name="T8" fmla="*/ 9 w 9"/>
                      <a:gd name="T9" fmla="*/ 404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04">
                        <a:moveTo>
                          <a:pt x="9" y="404"/>
                        </a:move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0" y="403"/>
                        </a:lnTo>
                        <a:lnTo>
                          <a:pt x="9" y="404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2132" y="2083"/>
                    <a:ext cx="2" cy="64"/>
                  </a:xfrm>
                  <a:custGeom>
                    <a:avLst/>
                    <a:gdLst>
                      <a:gd name="T0" fmla="*/ 9 w 9"/>
                      <a:gd name="T1" fmla="*/ 445 h 445"/>
                      <a:gd name="T2" fmla="*/ 9 w 9"/>
                      <a:gd name="T3" fmla="*/ 0 h 445"/>
                      <a:gd name="T4" fmla="*/ 0 w 9"/>
                      <a:gd name="T5" fmla="*/ 6 h 445"/>
                      <a:gd name="T6" fmla="*/ 0 w 9"/>
                      <a:gd name="T7" fmla="*/ 444 h 445"/>
                      <a:gd name="T8" fmla="*/ 9 w 9"/>
                      <a:gd name="T9" fmla="*/ 445 h 4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45">
                        <a:moveTo>
                          <a:pt x="9" y="445"/>
                        </a:moveTo>
                        <a:lnTo>
                          <a:pt x="9" y="0"/>
                        </a:lnTo>
                        <a:lnTo>
                          <a:pt x="0" y="6"/>
                        </a:lnTo>
                        <a:lnTo>
                          <a:pt x="0" y="444"/>
                        </a:lnTo>
                        <a:lnTo>
                          <a:pt x="9" y="445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054" y="2097"/>
                    <a:ext cx="11" cy="39"/>
                  </a:xfrm>
                  <a:custGeom>
                    <a:avLst/>
                    <a:gdLst>
                      <a:gd name="T0" fmla="*/ 77 w 77"/>
                      <a:gd name="T1" fmla="*/ 270 h 270"/>
                      <a:gd name="T2" fmla="*/ 0 w 77"/>
                      <a:gd name="T3" fmla="*/ 254 h 270"/>
                      <a:gd name="T4" fmla="*/ 0 w 77"/>
                      <a:gd name="T5" fmla="*/ 14 h 270"/>
                      <a:gd name="T6" fmla="*/ 67 w 77"/>
                      <a:gd name="T7" fmla="*/ 0 h 270"/>
                      <a:gd name="T8" fmla="*/ 67 w 77"/>
                      <a:gd name="T9" fmla="*/ 143 h 270"/>
                      <a:gd name="T10" fmla="*/ 77 w 77"/>
                      <a:gd name="T11" fmla="*/ 143 h 270"/>
                      <a:gd name="T12" fmla="*/ 77 w 77"/>
                      <a:gd name="T13" fmla="*/ 27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7" h="270">
                        <a:moveTo>
                          <a:pt x="77" y="270"/>
                        </a:moveTo>
                        <a:lnTo>
                          <a:pt x="0" y="254"/>
                        </a:lnTo>
                        <a:lnTo>
                          <a:pt x="0" y="14"/>
                        </a:lnTo>
                        <a:lnTo>
                          <a:pt x="67" y="0"/>
                        </a:lnTo>
                        <a:lnTo>
                          <a:pt x="67" y="143"/>
                        </a:lnTo>
                        <a:lnTo>
                          <a:pt x="77" y="143"/>
                        </a:lnTo>
                        <a:lnTo>
                          <a:pt x="77" y="27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067" y="2096"/>
                    <a:ext cx="4" cy="41"/>
                  </a:xfrm>
                  <a:custGeom>
                    <a:avLst/>
                    <a:gdLst>
                      <a:gd name="T0" fmla="*/ 23 w 23"/>
                      <a:gd name="T1" fmla="*/ 281 h 281"/>
                      <a:gd name="T2" fmla="*/ 0 w 23"/>
                      <a:gd name="T3" fmla="*/ 279 h 281"/>
                      <a:gd name="T4" fmla="*/ 0 w 23"/>
                      <a:gd name="T5" fmla="*/ 1 h 281"/>
                      <a:gd name="T6" fmla="*/ 23 w 23"/>
                      <a:gd name="T7" fmla="*/ 0 h 281"/>
                      <a:gd name="T8" fmla="*/ 23 w 23"/>
                      <a:gd name="T9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81">
                        <a:moveTo>
                          <a:pt x="23" y="281"/>
                        </a:moveTo>
                        <a:lnTo>
                          <a:pt x="0" y="279"/>
                        </a:lnTo>
                        <a:lnTo>
                          <a:pt x="0" y="1"/>
                        </a:lnTo>
                        <a:lnTo>
                          <a:pt x="23" y="0"/>
                        </a:lnTo>
                        <a:lnTo>
                          <a:pt x="23" y="28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2075" y="2094"/>
                    <a:ext cx="3" cy="44"/>
                  </a:xfrm>
                  <a:custGeom>
                    <a:avLst/>
                    <a:gdLst>
                      <a:gd name="T0" fmla="*/ 23 w 23"/>
                      <a:gd name="T1" fmla="*/ 306 h 306"/>
                      <a:gd name="T2" fmla="*/ 0 w 23"/>
                      <a:gd name="T3" fmla="*/ 304 h 306"/>
                      <a:gd name="T4" fmla="*/ 0 w 23"/>
                      <a:gd name="T5" fmla="*/ 0 h 306"/>
                      <a:gd name="T6" fmla="*/ 23 w 23"/>
                      <a:gd name="T7" fmla="*/ 2 h 306"/>
                      <a:gd name="T8" fmla="*/ 23 w 23"/>
                      <a:gd name="T9" fmla="*/ 306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306">
                        <a:moveTo>
                          <a:pt x="23" y="306"/>
                        </a:moveTo>
                        <a:lnTo>
                          <a:pt x="0" y="304"/>
                        </a:lnTo>
                        <a:lnTo>
                          <a:pt x="0" y="0"/>
                        </a:lnTo>
                        <a:lnTo>
                          <a:pt x="23" y="2"/>
                        </a:lnTo>
                        <a:lnTo>
                          <a:pt x="23" y="30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8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083" y="2092"/>
                    <a:ext cx="5" cy="47"/>
                  </a:xfrm>
                  <a:custGeom>
                    <a:avLst/>
                    <a:gdLst>
                      <a:gd name="T0" fmla="*/ 32 w 32"/>
                      <a:gd name="T1" fmla="*/ 329 h 329"/>
                      <a:gd name="T2" fmla="*/ 0 w 32"/>
                      <a:gd name="T3" fmla="*/ 325 h 329"/>
                      <a:gd name="T4" fmla="*/ 0 w 32"/>
                      <a:gd name="T5" fmla="*/ 0 h 329"/>
                      <a:gd name="T6" fmla="*/ 32 w 32"/>
                      <a:gd name="T7" fmla="*/ 1 h 329"/>
                      <a:gd name="T8" fmla="*/ 32 w 32"/>
                      <a:gd name="T9" fmla="*/ 329 h 3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329">
                        <a:moveTo>
                          <a:pt x="32" y="329"/>
                        </a:moveTo>
                        <a:lnTo>
                          <a:pt x="0" y="325"/>
                        </a:lnTo>
                        <a:lnTo>
                          <a:pt x="0" y="0"/>
                        </a:lnTo>
                        <a:lnTo>
                          <a:pt x="32" y="1"/>
                        </a:lnTo>
                        <a:lnTo>
                          <a:pt x="32" y="32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9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2096" y="2090"/>
                    <a:ext cx="5" cy="52"/>
                  </a:xfrm>
                  <a:custGeom>
                    <a:avLst/>
                    <a:gdLst>
                      <a:gd name="T0" fmla="*/ 40 w 40"/>
                      <a:gd name="T1" fmla="*/ 363 h 363"/>
                      <a:gd name="T2" fmla="*/ 0 w 40"/>
                      <a:gd name="T3" fmla="*/ 356 h 363"/>
                      <a:gd name="T4" fmla="*/ 0 w 40"/>
                      <a:gd name="T5" fmla="*/ 0 h 363"/>
                      <a:gd name="T6" fmla="*/ 40 w 40"/>
                      <a:gd name="T7" fmla="*/ 1 h 363"/>
                      <a:gd name="T8" fmla="*/ 40 w 40"/>
                      <a:gd name="T9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363">
                        <a:moveTo>
                          <a:pt x="40" y="363"/>
                        </a:moveTo>
                        <a:lnTo>
                          <a:pt x="0" y="356"/>
                        </a:lnTo>
                        <a:lnTo>
                          <a:pt x="0" y="0"/>
                        </a:lnTo>
                        <a:lnTo>
                          <a:pt x="40" y="1"/>
                        </a:lnTo>
                        <a:lnTo>
                          <a:pt x="40" y="36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0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110" y="2087"/>
                    <a:ext cx="6" cy="57"/>
                  </a:xfrm>
                  <a:custGeom>
                    <a:avLst/>
                    <a:gdLst>
                      <a:gd name="T0" fmla="*/ 44 w 44"/>
                      <a:gd name="T1" fmla="*/ 400 h 400"/>
                      <a:gd name="T2" fmla="*/ 0 w 44"/>
                      <a:gd name="T3" fmla="*/ 396 h 400"/>
                      <a:gd name="T4" fmla="*/ 0 w 44"/>
                      <a:gd name="T5" fmla="*/ 0 h 400"/>
                      <a:gd name="T6" fmla="*/ 44 w 44"/>
                      <a:gd name="T7" fmla="*/ 2 h 400"/>
                      <a:gd name="T8" fmla="*/ 44 w 44"/>
                      <a:gd name="T9" fmla="*/ 40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00">
                        <a:moveTo>
                          <a:pt x="44" y="400"/>
                        </a:moveTo>
                        <a:lnTo>
                          <a:pt x="0" y="396"/>
                        </a:lnTo>
                        <a:lnTo>
                          <a:pt x="0" y="0"/>
                        </a:lnTo>
                        <a:lnTo>
                          <a:pt x="44" y="2"/>
                        </a:lnTo>
                        <a:lnTo>
                          <a:pt x="44" y="4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1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2125" y="2084"/>
                    <a:ext cx="7" cy="62"/>
                  </a:xfrm>
                  <a:custGeom>
                    <a:avLst/>
                    <a:gdLst>
                      <a:gd name="T0" fmla="*/ 49 w 49"/>
                      <a:gd name="T1" fmla="*/ 439 h 439"/>
                      <a:gd name="T2" fmla="*/ 0 w 49"/>
                      <a:gd name="T3" fmla="*/ 433 h 439"/>
                      <a:gd name="T4" fmla="*/ 0 w 49"/>
                      <a:gd name="T5" fmla="*/ 0 h 439"/>
                      <a:gd name="T6" fmla="*/ 49 w 49"/>
                      <a:gd name="T7" fmla="*/ 1 h 439"/>
                      <a:gd name="T8" fmla="*/ 49 w 49"/>
                      <a:gd name="T9" fmla="*/ 439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439">
                        <a:moveTo>
                          <a:pt x="49" y="439"/>
                        </a:moveTo>
                        <a:lnTo>
                          <a:pt x="0" y="433"/>
                        </a:lnTo>
                        <a:lnTo>
                          <a:pt x="0" y="0"/>
                        </a:lnTo>
                        <a:lnTo>
                          <a:pt x="49" y="1"/>
                        </a:lnTo>
                        <a:lnTo>
                          <a:pt x="49" y="43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2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52" y="2133"/>
                    <a:ext cx="1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3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2178" y="2074"/>
                    <a:ext cx="23" cy="80"/>
                  </a:xfrm>
                  <a:custGeom>
                    <a:avLst/>
                    <a:gdLst>
                      <a:gd name="T0" fmla="*/ 0 w 163"/>
                      <a:gd name="T1" fmla="*/ 561 h 561"/>
                      <a:gd name="T2" fmla="*/ 163 w 163"/>
                      <a:gd name="T3" fmla="*/ 551 h 561"/>
                      <a:gd name="T4" fmla="*/ 163 w 163"/>
                      <a:gd name="T5" fmla="*/ 0 h 561"/>
                      <a:gd name="T6" fmla="*/ 0 w 163"/>
                      <a:gd name="T7" fmla="*/ 19 h 561"/>
                      <a:gd name="T8" fmla="*/ 0 w 163"/>
                      <a:gd name="T9" fmla="*/ 561 h 5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3" h="561">
                        <a:moveTo>
                          <a:pt x="0" y="561"/>
                        </a:moveTo>
                        <a:lnTo>
                          <a:pt x="163" y="551"/>
                        </a:lnTo>
                        <a:lnTo>
                          <a:pt x="163" y="0"/>
                        </a:lnTo>
                        <a:lnTo>
                          <a:pt x="0" y="19"/>
                        </a:lnTo>
                        <a:lnTo>
                          <a:pt x="0" y="56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4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2384" y="2078"/>
                    <a:ext cx="4" cy="65"/>
                  </a:xfrm>
                  <a:custGeom>
                    <a:avLst/>
                    <a:gdLst>
                      <a:gd name="T0" fmla="*/ 0 w 23"/>
                      <a:gd name="T1" fmla="*/ 458 h 458"/>
                      <a:gd name="T2" fmla="*/ 23 w 23"/>
                      <a:gd name="T3" fmla="*/ 458 h 458"/>
                      <a:gd name="T4" fmla="*/ 23 w 23"/>
                      <a:gd name="T5" fmla="*/ 0 h 458"/>
                      <a:gd name="T6" fmla="*/ 0 w 23"/>
                      <a:gd name="T7" fmla="*/ 30 h 458"/>
                      <a:gd name="T8" fmla="*/ 0 w 23"/>
                      <a:gd name="T9" fmla="*/ 458 h 4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458">
                        <a:moveTo>
                          <a:pt x="0" y="458"/>
                        </a:moveTo>
                        <a:lnTo>
                          <a:pt x="23" y="458"/>
                        </a:lnTo>
                        <a:lnTo>
                          <a:pt x="23" y="0"/>
                        </a:lnTo>
                        <a:lnTo>
                          <a:pt x="0" y="30"/>
                        </a:lnTo>
                        <a:lnTo>
                          <a:pt x="0" y="45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5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2351" y="2081"/>
                    <a:ext cx="16" cy="65"/>
                  </a:xfrm>
                  <a:custGeom>
                    <a:avLst/>
                    <a:gdLst>
                      <a:gd name="T0" fmla="*/ 0 w 112"/>
                      <a:gd name="T1" fmla="*/ 455 h 455"/>
                      <a:gd name="T2" fmla="*/ 112 w 112"/>
                      <a:gd name="T3" fmla="*/ 442 h 455"/>
                      <a:gd name="T4" fmla="*/ 112 w 112"/>
                      <a:gd name="T5" fmla="*/ 0 h 455"/>
                      <a:gd name="T6" fmla="*/ 0 w 112"/>
                      <a:gd name="T7" fmla="*/ 9 h 455"/>
                      <a:gd name="T8" fmla="*/ 0 w 112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55">
                        <a:moveTo>
                          <a:pt x="0" y="455"/>
                        </a:moveTo>
                        <a:lnTo>
                          <a:pt x="112" y="442"/>
                        </a:lnTo>
                        <a:lnTo>
                          <a:pt x="112" y="0"/>
                        </a:lnTo>
                        <a:lnTo>
                          <a:pt x="0" y="9"/>
                        </a:lnTo>
                        <a:lnTo>
                          <a:pt x="0" y="45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6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2318" y="2080"/>
                    <a:ext cx="16" cy="67"/>
                  </a:xfrm>
                  <a:custGeom>
                    <a:avLst/>
                    <a:gdLst>
                      <a:gd name="T0" fmla="*/ 0 w 112"/>
                      <a:gd name="T1" fmla="*/ 468 h 468"/>
                      <a:gd name="T2" fmla="*/ 112 w 112"/>
                      <a:gd name="T3" fmla="*/ 464 h 468"/>
                      <a:gd name="T4" fmla="*/ 112 w 112"/>
                      <a:gd name="T5" fmla="*/ 4 h 468"/>
                      <a:gd name="T6" fmla="*/ 0 w 112"/>
                      <a:gd name="T7" fmla="*/ 0 h 468"/>
                      <a:gd name="T8" fmla="*/ 0 w 112"/>
                      <a:gd name="T9" fmla="*/ 468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68">
                        <a:moveTo>
                          <a:pt x="0" y="468"/>
                        </a:moveTo>
                        <a:lnTo>
                          <a:pt x="112" y="464"/>
                        </a:lnTo>
                        <a:lnTo>
                          <a:pt x="112" y="4"/>
                        </a:lnTo>
                        <a:lnTo>
                          <a:pt x="0" y="0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2285" y="2078"/>
                    <a:ext cx="16" cy="70"/>
                  </a:xfrm>
                  <a:custGeom>
                    <a:avLst/>
                    <a:gdLst>
                      <a:gd name="T0" fmla="*/ 0 w 112"/>
                      <a:gd name="T1" fmla="*/ 488 h 488"/>
                      <a:gd name="T2" fmla="*/ 112 w 112"/>
                      <a:gd name="T3" fmla="*/ 484 h 488"/>
                      <a:gd name="T4" fmla="*/ 112 w 112"/>
                      <a:gd name="T5" fmla="*/ 2 h 488"/>
                      <a:gd name="T6" fmla="*/ 0 w 112"/>
                      <a:gd name="T7" fmla="*/ 0 h 488"/>
                      <a:gd name="T8" fmla="*/ 0 w 112"/>
                      <a:gd name="T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88">
                        <a:moveTo>
                          <a:pt x="0" y="488"/>
                        </a:moveTo>
                        <a:lnTo>
                          <a:pt x="112" y="484"/>
                        </a:lnTo>
                        <a:lnTo>
                          <a:pt x="112" y="2"/>
                        </a:lnTo>
                        <a:lnTo>
                          <a:pt x="0" y="0"/>
                        </a:lnTo>
                        <a:lnTo>
                          <a:pt x="0" y="48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2251" y="2077"/>
                    <a:ext cx="17" cy="73"/>
                  </a:xfrm>
                  <a:custGeom>
                    <a:avLst/>
                    <a:gdLst>
                      <a:gd name="T0" fmla="*/ 0 w 113"/>
                      <a:gd name="T1" fmla="*/ 510 h 510"/>
                      <a:gd name="T2" fmla="*/ 113 w 113"/>
                      <a:gd name="T3" fmla="*/ 503 h 510"/>
                      <a:gd name="T4" fmla="*/ 112 w 113"/>
                      <a:gd name="T5" fmla="*/ 0 h 510"/>
                      <a:gd name="T6" fmla="*/ 0 w 113"/>
                      <a:gd name="T7" fmla="*/ 4 h 510"/>
                      <a:gd name="T8" fmla="*/ 0 w 113"/>
                      <a:gd name="T9" fmla="*/ 51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510">
                        <a:moveTo>
                          <a:pt x="0" y="510"/>
                        </a:moveTo>
                        <a:lnTo>
                          <a:pt x="113" y="503"/>
                        </a:lnTo>
                        <a:lnTo>
                          <a:pt x="112" y="0"/>
                        </a:lnTo>
                        <a:lnTo>
                          <a:pt x="0" y="4"/>
                        </a:lnTo>
                        <a:lnTo>
                          <a:pt x="0" y="51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9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2218" y="2075"/>
                    <a:ext cx="17" cy="77"/>
                  </a:xfrm>
                  <a:custGeom>
                    <a:avLst/>
                    <a:gdLst>
                      <a:gd name="T0" fmla="*/ 0 w 117"/>
                      <a:gd name="T1" fmla="*/ 535 h 535"/>
                      <a:gd name="T2" fmla="*/ 117 w 117"/>
                      <a:gd name="T3" fmla="*/ 528 h 535"/>
                      <a:gd name="T4" fmla="*/ 113 w 117"/>
                      <a:gd name="T5" fmla="*/ 8 h 535"/>
                      <a:gd name="T6" fmla="*/ 1 w 117"/>
                      <a:gd name="T7" fmla="*/ 0 h 535"/>
                      <a:gd name="T8" fmla="*/ 0 w 117"/>
                      <a:gd name="T9" fmla="*/ 535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535">
                        <a:moveTo>
                          <a:pt x="0" y="535"/>
                        </a:moveTo>
                        <a:lnTo>
                          <a:pt x="117" y="528"/>
                        </a:lnTo>
                        <a:lnTo>
                          <a:pt x="113" y="8"/>
                        </a:lnTo>
                        <a:lnTo>
                          <a:pt x="1" y="0"/>
                        </a:lnTo>
                        <a:lnTo>
                          <a:pt x="0" y="53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0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2504" y="2091"/>
                    <a:ext cx="13" cy="46"/>
                  </a:xfrm>
                  <a:custGeom>
                    <a:avLst/>
                    <a:gdLst>
                      <a:gd name="T0" fmla="*/ 0 w 93"/>
                      <a:gd name="T1" fmla="*/ 0 h 323"/>
                      <a:gd name="T2" fmla="*/ 0 w 93"/>
                      <a:gd name="T3" fmla="*/ 323 h 323"/>
                      <a:gd name="T4" fmla="*/ 93 w 93"/>
                      <a:gd name="T5" fmla="*/ 320 h 323"/>
                      <a:gd name="T6" fmla="*/ 93 w 93"/>
                      <a:gd name="T7" fmla="*/ 3 h 323"/>
                      <a:gd name="T8" fmla="*/ 0 w 93"/>
                      <a:gd name="T9" fmla="*/ 0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323">
                        <a:moveTo>
                          <a:pt x="0" y="0"/>
                        </a:moveTo>
                        <a:lnTo>
                          <a:pt x="0" y="323"/>
                        </a:lnTo>
                        <a:lnTo>
                          <a:pt x="93" y="320"/>
                        </a:lnTo>
                        <a:lnTo>
                          <a:pt x="9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1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2528" y="2091"/>
                    <a:ext cx="11" cy="45"/>
                  </a:xfrm>
                  <a:custGeom>
                    <a:avLst/>
                    <a:gdLst>
                      <a:gd name="T0" fmla="*/ 0 w 77"/>
                      <a:gd name="T1" fmla="*/ 0 h 312"/>
                      <a:gd name="T2" fmla="*/ 0 w 77"/>
                      <a:gd name="T3" fmla="*/ 312 h 312"/>
                      <a:gd name="T4" fmla="*/ 77 w 77"/>
                      <a:gd name="T5" fmla="*/ 308 h 312"/>
                      <a:gd name="T6" fmla="*/ 77 w 77"/>
                      <a:gd name="T7" fmla="*/ 8 h 312"/>
                      <a:gd name="T8" fmla="*/ 0 w 77"/>
                      <a:gd name="T9" fmla="*/ 0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312">
                        <a:moveTo>
                          <a:pt x="0" y="0"/>
                        </a:moveTo>
                        <a:lnTo>
                          <a:pt x="0" y="312"/>
                        </a:lnTo>
                        <a:lnTo>
                          <a:pt x="77" y="308"/>
                        </a:lnTo>
                        <a:lnTo>
                          <a:pt x="77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2" name="Freeform 65"/>
                  <p:cNvSpPr>
                    <a:spLocks noChangeAspect="1"/>
                  </p:cNvSpPr>
                  <p:nvPr/>
                </p:nvSpPr>
                <p:spPr bwMode="auto">
                  <a:xfrm>
                    <a:off x="2549" y="2093"/>
                    <a:ext cx="20" cy="42"/>
                  </a:xfrm>
                  <a:custGeom>
                    <a:avLst/>
                    <a:gdLst>
                      <a:gd name="T0" fmla="*/ 0 w 141"/>
                      <a:gd name="T1" fmla="*/ 0 h 294"/>
                      <a:gd name="T2" fmla="*/ 0 w 141"/>
                      <a:gd name="T3" fmla="*/ 294 h 294"/>
                      <a:gd name="T4" fmla="*/ 141 w 141"/>
                      <a:gd name="T5" fmla="*/ 287 h 294"/>
                      <a:gd name="T6" fmla="*/ 141 w 141"/>
                      <a:gd name="T7" fmla="*/ 4 h 294"/>
                      <a:gd name="T8" fmla="*/ 0 w 141"/>
                      <a:gd name="T9" fmla="*/ 0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1" h="294">
                        <a:moveTo>
                          <a:pt x="0" y="0"/>
                        </a:moveTo>
                        <a:lnTo>
                          <a:pt x="0" y="294"/>
                        </a:lnTo>
                        <a:lnTo>
                          <a:pt x="141" y="287"/>
                        </a:lnTo>
                        <a:lnTo>
                          <a:pt x="141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283" name="Group 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88" y="2073"/>
                    <a:ext cx="107" cy="75"/>
                    <a:chOff x="3597" y="2440"/>
                    <a:chExt cx="107" cy="75"/>
                  </a:xfrm>
                </p:grpSpPr>
                <p:sp>
                  <p:nvSpPr>
                    <p:cNvPr id="288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7" y="2440"/>
                      <a:ext cx="107" cy="75"/>
                    </a:xfrm>
                    <a:custGeom>
                      <a:avLst/>
                      <a:gdLst>
                        <a:gd name="T0" fmla="*/ 0 w 754"/>
                        <a:gd name="T1" fmla="*/ 488 h 525"/>
                        <a:gd name="T2" fmla="*/ 0 w 754"/>
                        <a:gd name="T3" fmla="*/ 30 h 525"/>
                        <a:gd name="T4" fmla="*/ 252 w 754"/>
                        <a:gd name="T5" fmla="*/ 0 h 525"/>
                        <a:gd name="T6" fmla="*/ 754 w 754"/>
                        <a:gd name="T7" fmla="*/ 36 h 525"/>
                        <a:gd name="T8" fmla="*/ 754 w 754"/>
                        <a:gd name="T9" fmla="*/ 488 h 525"/>
                        <a:gd name="T10" fmla="*/ 252 w 754"/>
                        <a:gd name="T11" fmla="*/ 525 h 525"/>
                        <a:gd name="T12" fmla="*/ 0 w 754"/>
                        <a:gd name="T13" fmla="*/ 488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54" h="525">
                          <a:moveTo>
                            <a:pt x="0" y="488"/>
                          </a:moveTo>
                          <a:lnTo>
                            <a:pt x="0" y="30"/>
                          </a:lnTo>
                          <a:lnTo>
                            <a:pt x="252" y="0"/>
                          </a:lnTo>
                          <a:lnTo>
                            <a:pt x="754" y="36"/>
                          </a:lnTo>
                          <a:lnTo>
                            <a:pt x="754" y="488"/>
                          </a:lnTo>
                          <a:lnTo>
                            <a:pt x="252" y="525"/>
                          </a:lnTo>
                          <a:lnTo>
                            <a:pt x="0" y="4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89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18" y="2448"/>
                      <a:ext cx="1" cy="65"/>
                    </a:xfrm>
                    <a:custGeom>
                      <a:avLst/>
                      <a:gdLst>
                        <a:gd name="T0" fmla="*/ 0 w 6"/>
                        <a:gd name="T1" fmla="*/ 3 h 449"/>
                        <a:gd name="T2" fmla="*/ 0 w 6"/>
                        <a:gd name="T3" fmla="*/ 448 h 449"/>
                        <a:gd name="T4" fmla="*/ 6 w 6"/>
                        <a:gd name="T5" fmla="*/ 449 h 449"/>
                        <a:gd name="T6" fmla="*/ 6 w 6"/>
                        <a:gd name="T7" fmla="*/ 0 h 449"/>
                        <a:gd name="T8" fmla="*/ 0 w 6"/>
                        <a:gd name="T9" fmla="*/ 3 h 4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" h="449">
                          <a:moveTo>
                            <a:pt x="0" y="3"/>
                          </a:moveTo>
                          <a:lnTo>
                            <a:pt x="0" y="448"/>
                          </a:lnTo>
                          <a:lnTo>
                            <a:pt x="6" y="449"/>
                          </a:lnTo>
                          <a:lnTo>
                            <a:pt x="6" y="0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0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7" y="2453"/>
                      <a:ext cx="2" cy="57"/>
                    </a:xfrm>
                    <a:custGeom>
                      <a:avLst/>
                      <a:gdLst>
                        <a:gd name="T0" fmla="*/ 0 w 17"/>
                        <a:gd name="T1" fmla="*/ 5 h 401"/>
                        <a:gd name="T2" fmla="*/ 0 w 17"/>
                        <a:gd name="T3" fmla="*/ 401 h 401"/>
                        <a:gd name="T4" fmla="*/ 17 w 17"/>
                        <a:gd name="T5" fmla="*/ 401 h 401"/>
                        <a:gd name="T6" fmla="*/ 17 w 17"/>
                        <a:gd name="T7" fmla="*/ 0 h 401"/>
                        <a:gd name="T8" fmla="*/ 0 w 17"/>
                        <a:gd name="T9" fmla="*/ 5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401">
                          <a:moveTo>
                            <a:pt x="0" y="5"/>
                          </a:moveTo>
                          <a:lnTo>
                            <a:pt x="0" y="401"/>
                          </a:lnTo>
                          <a:lnTo>
                            <a:pt x="17" y="401"/>
                          </a:lnTo>
                          <a:lnTo>
                            <a:pt x="17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1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07" y="2448"/>
                      <a:ext cx="1" cy="65"/>
                    </a:xfrm>
                    <a:custGeom>
                      <a:avLst/>
                      <a:gdLst>
                        <a:gd name="T0" fmla="*/ 0 w 7"/>
                        <a:gd name="T1" fmla="*/ 3 h 449"/>
                        <a:gd name="T2" fmla="*/ 0 w 7"/>
                        <a:gd name="T3" fmla="*/ 448 h 449"/>
                        <a:gd name="T4" fmla="*/ 7 w 7"/>
                        <a:gd name="T5" fmla="*/ 449 h 449"/>
                        <a:gd name="T6" fmla="*/ 7 w 7"/>
                        <a:gd name="T7" fmla="*/ 0 h 449"/>
                        <a:gd name="T8" fmla="*/ 0 w 7"/>
                        <a:gd name="T9" fmla="*/ 3 h 4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" h="449">
                          <a:moveTo>
                            <a:pt x="0" y="3"/>
                          </a:moveTo>
                          <a:lnTo>
                            <a:pt x="0" y="448"/>
                          </a:lnTo>
                          <a:lnTo>
                            <a:pt x="7" y="449"/>
                          </a:lnTo>
                          <a:lnTo>
                            <a:pt x="7" y="0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2" name="Freeform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29" y="2450"/>
                      <a:ext cx="7" cy="65"/>
                    </a:xfrm>
                    <a:custGeom>
                      <a:avLst/>
                      <a:gdLst>
                        <a:gd name="T0" fmla="*/ 0 w 48"/>
                        <a:gd name="T1" fmla="*/ 2 h 456"/>
                        <a:gd name="T2" fmla="*/ 23 w 48"/>
                        <a:gd name="T3" fmla="*/ 2 h 456"/>
                        <a:gd name="T4" fmla="*/ 48 w 48"/>
                        <a:gd name="T5" fmla="*/ 0 h 456"/>
                        <a:gd name="T6" fmla="*/ 48 w 48"/>
                        <a:gd name="T7" fmla="*/ 452 h 456"/>
                        <a:gd name="T8" fmla="*/ 23 w 48"/>
                        <a:gd name="T9" fmla="*/ 456 h 456"/>
                        <a:gd name="T10" fmla="*/ 0 w 48"/>
                        <a:gd name="T11" fmla="*/ 452 h 456"/>
                        <a:gd name="T12" fmla="*/ 0 w 48"/>
                        <a:gd name="T13" fmla="*/ 2 h 4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8" h="456">
                          <a:moveTo>
                            <a:pt x="0" y="2"/>
                          </a:moveTo>
                          <a:lnTo>
                            <a:pt x="23" y="2"/>
                          </a:lnTo>
                          <a:lnTo>
                            <a:pt x="48" y="0"/>
                          </a:lnTo>
                          <a:lnTo>
                            <a:pt x="48" y="452"/>
                          </a:lnTo>
                          <a:lnTo>
                            <a:pt x="23" y="456"/>
                          </a:lnTo>
                          <a:lnTo>
                            <a:pt x="0" y="45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3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2451"/>
                      <a:ext cx="2" cy="62"/>
                    </a:xfrm>
                    <a:custGeom>
                      <a:avLst/>
                      <a:gdLst>
                        <a:gd name="T0" fmla="*/ 0 w 16"/>
                        <a:gd name="T1" fmla="*/ 434 h 434"/>
                        <a:gd name="T2" fmla="*/ 0 w 16"/>
                        <a:gd name="T3" fmla="*/ 0 h 434"/>
                        <a:gd name="T4" fmla="*/ 16 w 16"/>
                        <a:gd name="T5" fmla="*/ 1 h 434"/>
                        <a:gd name="T6" fmla="*/ 16 w 16"/>
                        <a:gd name="T7" fmla="*/ 432 h 434"/>
                        <a:gd name="T8" fmla="*/ 0 w 16"/>
                        <a:gd name="T9" fmla="*/ 434 h 4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434">
                          <a:moveTo>
                            <a:pt x="0" y="434"/>
                          </a:moveTo>
                          <a:lnTo>
                            <a:pt x="0" y="0"/>
                          </a:lnTo>
                          <a:lnTo>
                            <a:pt x="16" y="1"/>
                          </a:lnTo>
                          <a:lnTo>
                            <a:pt x="16" y="432"/>
                          </a:lnTo>
                          <a:lnTo>
                            <a:pt x="0" y="434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4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9" y="2452"/>
                      <a:ext cx="1" cy="60"/>
                    </a:xfrm>
                    <a:custGeom>
                      <a:avLst/>
                      <a:gdLst>
                        <a:gd name="T0" fmla="*/ 0 w 11"/>
                        <a:gd name="T1" fmla="*/ 419 h 419"/>
                        <a:gd name="T2" fmla="*/ 0 w 11"/>
                        <a:gd name="T3" fmla="*/ 2 h 419"/>
                        <a:gd name="T4" fmla="*/ 11 w 11"/>
                        <a:gd name="T5" fmla="*/ 0 h 419"/>
                        <a:gd name="T6" fmla="*/ 11 w 11"/>
                        <a:gd name="T7" fmla="*/ 417 h 419"/>
                        <a:gd name="T8" fmla="*/ 0 w 11"/>
                        <a:gd name="T9" fmla="*/ 419 h 4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419">
                          <a:moveTo>
                            <a:pt x="0" y="419"/>
                          </a:moveTo>
                          <a:lnTo>
                            <a:pt x="0" y="2"/>
                          </a:lnTo>
                          <a:lnTo>
                            <a:pt x="11" y="0"/>
                          </a:lnTo>
                          <a:lnTo>
                            <a:pt x="11" y="417"/>
                          </a:lnTo>
                          <a:lnTo>
                            <a:pt x="0" y="419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5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02" y="2453"/>
                      <a:ext cx="2" cy="57"/>
                    </a:xfrm>
                    <a:custGeom>
                      <a:avLst/>
                      <a:gdLst>
                        <a:gd name="T0" fmla="*/ 16 w 16"/>
                        <a:gd name="T1" fmla="*/ 4 h 396"/>
                        <a:gd name="T2" fmla="*/ 16 w 16"/>
                        <a:gd name="T3" fmla="*/ 396 h 396"/>
                        <a:gd name="T4" fmla="*/ 0 w 16"/>
                        <a:gd name="T5" fmla="*/ 396 h 396"/>
                        <a:gd name="T6" fmla="*/ 0 w 16"/>
                        <a:gd name="T7" fmla="*/ 0 h 396"/>
                        <a:gd name="T8" fmla="*/ 16 w 16"/>
                        <a:gd name="T9" fmla="*/ 4 h 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396">
                          <a:moveTo>
                            <a:pt x="16" y="4"/>
                          </a:moveTo>
                          <a:lnTo>
                            <a:pt x="16" y="396"/>
                          </a:lnTo>
                          <a:lnTo>
                            <a:pt x="0" y="396"/>
                          </a:lnTo>
                          <a:lnTo>
                            <a:pt x="0" y="0"/>
                          </a:lnTo>
                          <a:lnTo>
                            <a:pt x="16" y="4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6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91" y="2447"/>
                      <a:ext cx="1" cy="64"/>
                    </a:xfrm>
                    <a:custGeom>
                      <a:avLst/>
                      <a:gdLst>
                        <a:gd name="T0" fmla="*/ 0 w 7"/>
                        <a:gd name="T1" fmla="*/ 5 h 450"/>
                        <a:gd name="T2" fmla="*/ 0 w 7"/>
                        <a:gd name="T3" fmla="*/ 448 h 450"/>
                        <a:gd name="T4" fmla="*/ 7 w 7"/>
                        <a:gd name="T5" fmla="*/ 450 h 450"/>
                        <a:gd name="T6" fmla="*/ 7 w 7"/>
                        <a:gd name="T7" fmla="*/ 0 h 450"/>
                        <a:gd name="T8" fmla="*/ 0 w 7"/>
                        <a:gd name="T9" fmla="*/ 5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" h="450">
                          <a:moveTo>
                            <a:pt x="0" y="5"/>
                          </a:moveTo>
                          <a:lnTo>
                            <a:pt x="0" y="448"/>
                          </a:lnTo>
                          <a:lnTo>
                            <a:pt x="7" y="450"/>
                          </a:lnTo>
                          <a:lnTo>
                            <a:pt x="7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7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7" y="2448"/>
                      <a:ext cx="1" cy="64"/>
                    </a:xfrm>
                    <a:custGeom>
                      <a:avLst/>
                      <a:gdLst>
                        <a:gd name="T0" fmla="*/ 0 w 7"/>
                        <a:gd name="T1" fmla="*/ 4 h 449"/>
                        <a:gd name="T2" fmla="*/ 0 w 7"/>
                        <a:gd name="T3" fmla="*/ 447 h 449"/>
                        <a:gd name="T4" fmla="*/ 7 w 7"/>
                        <a:gd name="T5" fmla="*/ 449 h 449"/>
                        <a:gd name="T6" fmla="*/ 7 w 7"/>
                        <a:gd name="T7" fmla="*/ 0 h 449"/>
                        <a:gd name="T8" fmla="*/ 0 w 7"/>
                        <a:gd name="T9" fmla="*/ 4 h 4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" h="449">
                          <a:moveTo>
                            <a:pt x="0" y="4"/>
                          </a:moveTo>
                          <a:lnTo>
                            <a:pt x="0" y="447"/>
                          </a:lnTo>
                          <a:lnTo>
                            <a:pt x="7" y="449"/>
                          </a:lnTo>
                          <a:lnTo>
                            <a:pt x="7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8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4" y="2449"/>
                      <a:ext cx="1" cy="65"/>
                    </a:xfrm>
                    <a:custGeom>
                      <a:avLst/>
                      <a:gdLst>
                        <a:gd name="T0" fmla="*/ 0 w 6"/>
                        <a:gd name="T1" fmla="*/ 5 h 451"/>
                        <a:gd name="T2" fmla="*/ 0 w 6"/>
                        <a:gd name="T3" fmla="*/ 449 h 451"/>
                        <a:gd name="T4" fmla="*/ 6 w 6"/>
                        <a:gd name="T5" fmla="*/ 451 h 451"/>
                        <a:gd name="T6" fmla="*/ 6 w 6"/>
                        <a:gd name="T7" fmla="*/ 0 h 451"/>
                        <a:gd name="T8" fmla="*/ 0 w 6"/>
                        <a:gd name="T9" fmla="*/ 5 h 4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" h="451">
                          <a:moveTo>
                            <a:pt x="0" y="5"/>
                          </a:moveTo>
                          <a:lnTo>
                            <a:pt x="0" y="449"/>
                          </a:lnTo>
                          <a:lnTo>
                            <a:pt x="6" y="451"/>
                          </a:lnTo>
                          <a:lnTo>
                            <a:pt x="6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99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33" y="2440"/>
                      <a:ext cx="71" cy="14"/>
                    </a:xfrm>
                    <a:custGeom>
                      <a:avLst/>
                      <a:gdLst>
                        <a:gd name="T0" fmla="*/ 502 w 502"/>
                        <a:gd name="T1" fmla="*/ 36 h 96"/>
                        <a:gd name="T2" fmla="*/ 0 w 502"/>
                        <a:gd name="T3" fmla="*/ 0 h 96"/>
                        <a:gd name="T4" fmla="*/ 0 w 502"/>
                        <a:gd name="T5" fmla="*/ 71 h 96"/>
                        <a:gd name="T6" fmla="*/ 502 w 502"/>
                        <a:gd name="T7" fmla="*/ 96 h 96"/>
                        <a:gd name="T8" fmla="*/ 502 w 502"/>
                        <a:gd name="T9" fmla="*/ 36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02" h="96">
                          <a:moveTo>
                            <a:pt x="502" y="36"/>
                          </a:moveTo>
                          <a:lnTo>
                            <a:pt x="0" y="0"/>
                          </a:lnTo>
                          <a:lnTo>
                            <a:pt x="0" y="71"/>
                          </a:lnTo>
                          <a:lnTo>
                            <a:pt x="502" y="96"/>
                          </a:lnTo>
                          <a:lnTo>
                            <a:pt x="502" y="36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0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7" y="2440"/>
                      <a:ext cx="36" cy="13"/>
                    </a:xfrm>
                    <a:custGeom>
                      <a:avLst/>
                      <a:gdLst>
                        <a:gd name="T0" fmla="*/ 0 w 252"/>
                        <a:gd name="T1" fmla="*/ 30 h 92"/>
                        <a:gd name="T2" fmla="*/ 252 w 252"/>
                        <a:gd name="T3" fmla="*/ 0 h 92"/>
                        <a:gd name="T4" fmla="*/ 252 w 252"/>
                        <a:gd name="T5" fmla="*/ 71 h 92"/>
                        <a:gd name="T6" fmla="*/ 0 w 252"/>
                        <a:gd name="T7" fmla="*/ 92 h 92"/>
                        <a:gd name="T8" fmla="*/ 0 w 252"/>
                        <a:gd name="T9" fmla="*/ 3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2" h="92">
                          <a:moveTo>
                            <a:pt x="0" y="30"/>
                          </a:moveTo>
                          <a:lnTo>
                            <a:pt x="252" y="0"/>
                          </a:lnTo>
                          <a:lnTo>
                            <a:pt x="252" y="71"/>
                          </a:lnTo>
                          <a:lnTo>
                            <a:pt x="0" y="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9" y="2476"/>
                      <a:ext cx="103" cy="2"/>
                    </a:xfrm>
                    <a:custGeom>
                      <a:avLst/>
                      <a:gdLst>
                        <a:gd name="T0" fmla="*/ 2 w 723"/>
                        <a:gd name="T1" fmla="*/ 0 h 11"/>
                        <a:gd name="T2" fmla="*/ 723 w 723"/>
                        <a:gd name="T3" fmla="*/ 0 h 11"/>
                        <a:gd name="T4" fmla="*/ 723 w 723"/>
                        <a:gd name="T5" fmla="*/ 11 h 11"/>
                        <a:gd name="T6" fmla="*/ 0 w 723"/>
                        <a:gd name="T7" fmla="*/ 11 h 11"/>
                        <a:gd name="T8" fmla="*/ 2 w 723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3" h="11">
                          <a:moveTo>
                            <a:pt x="2" y="0"/>
                          </a:moveTo>
                          <a:lnTo>
                            <a:pt x="723" y="0"/>
                          </a:lnTo>
                          <a:lnTo>
                            <a:pt x="723" y="11"/>
                          </a:lnTo>
                          <a:lnTo>
                            <a:pt x="0" y="11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284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242" y="2043"/>
                    <a:ext cx="76" cy="88"/>
                  </a:xfrm>
                  <a:custGeom>
                    <a:avLst/>
                    <a:gdLst>
                      <a:gd name="T0" fmla="*/ 21 w 530"/>
                      <a:gd name="T1" fmla="*/ 39 h 615"/>
                      <a:gd name="T2" fmla="*/ 54 w 530"/>
                      <a:gd name="T3" fmla="*/ 21 h 615"/>
                      <a:gd name="T4" fmla="*/ 77 w 530"/>
                      <a:gd name="T5" fmla="*/ 9 h 615"/>
                      <a:gd name="T6" fmla="*/ 107 w 530"/>
                      <a:gd name="T7" fmla="*/ 12 h 615"/>
                      <a:gd name="T8" fmla="*/ 129 w 530"/>
                      <a:gd name="T9" fmla="*/ 32 h 615"/>
                      <a:gd name="T10" fmla="*/ 147 w 530"/>
                      <a:gd name="T11" fmla="*/ 0 h 615"/>
                      <a:gd name="T12" fmla="*/ 179 w 530"/>
                      <a:gd name="T13" fmla="*/ 11 h 615"/>
                      <a:gd name="T14" fmla="*/ 204 w 530"/>
                      <a:gd name="T15" fmla="*/ 32 h 615"/>
                      <a:gd name="T16" fmla="*/ 232 w 530"/>
                      <a:gd name="T17" fmla="*/ 11 h 615"/>
                      <a:gd name="T18" fmla="*/ 263 w 530"/>
                      <a:gd name="T19" fmla="*/ 30 h 615"/>
                      <a:gd name="T20" fmla="*/ 262 w 530"/>
                      <a:gd name="T21" fmla="*/ 65 h 615"/>
                      <a:gd name="T22" fmla="*/ 304 w 530"/>
                      <a:gd name="T23" fmla="*/ 51 h 615"/>
                      <a:gd name="T24" fmla="*/ 336 w 530"/>
                      <a:gd name="T25" fmla="*/ 75 h 615"/>
                      <a:gd name="T26" fmla="*/ 363 w 530"/>
                      <a:gd name="T27" fmla="*/ 69 h 615"/>
                      <a:gd name="T28" fmla="*/ 403 w 530"/>
                      <a:gd name="T29" fmla="*/ 88 h 615"/>
                      <a:gd name="T30" fmla="*/ 399 w 530"/>
                      <a:gd name="T31" fmla="*/ 124 h 615"/>
                      <a:gd name="T32" fmla="*/ 412 w 530"/>
                      <a:gd name="T33" fmla="*/ 152 h 615"/>
                      <a:gd name="T34" fmla="*/ 445 w 530"/>
                      <a:gd name="T35" fmla="*/ 160 h 615"/>
                      <a:gd name="T36" fmla="*/ 467 w 530"/>
                      <a:gd name="T37" fmla="*/ 143 h 615"/>
                      <a:gd name="T38" fmla="*/ 483 w 530"/>
                      <a:gd name="T39" fmla="*/ 184 h 615"/>
                      <a:gd name="T40" fmla="*/ 485 w 530"/>
                      <a:gd name="T41" fmla="*/ 225 h 615"/>
                      <a:gd name="T42" fmla="*/ 497 w 530"/>
                      <a:gd name="T43" fmla="*/ 239 h 615"/>
                      <a:gd name="T44" fmla="*/ 521 w 530"/>
                      <a:gd name="T45" fmla="*/ 278 h 615"/>
                      <a:gd name="T46" fmla="*/ 527 w 530"/>
                      <a:gd name="T47" fmla="*/ 323 h 615"/>
                      <a:gd name="T48" fmla="*/ 530 w 530"/>
                      <a:gd name="T49" fmla="*/ 378 h 615"/>
                      <a:gd name="T50" fmla="*/ 487 w 530"/>
                      <a:gd name="T51" fmla="*/ 467 h 615"/>
                      <a:gd name="T52" fmla="*/ 446 w 530"/>
                      <a:gd name="T53" fmla="*/ 514 h 615"/>
                      <a:gd name="T54" fmla="*/ 420 w 530"/>
                      <a:gd name="T55" fmla="*/ 550 h 615"/>
                      <a:gd name="T56" fmla="*/ 369 w 530"/>
                      <a:gd name="T57" fmla="*/ 550 h 615"/>
                      <a:gd name="T58" fmla="*/ 347 w 530"/>
                      <a:gd name="T59" fmla="*/ 551 h 615"/>
                      <a:gd name="T60" fmla="*/ 300 w 530"/>
                      <a:gd name="T61" fmla="*/ 541 h 615"/>
                      <a:gd name="T62" fmla="*/ 232 w 530"/>
                      <a:gd name="T63" fmla="*/ 597 h 615"/>
                      <a:gd name="T64" fmla="*/ 190 w 530"/>
                      <a:gd name="T65" fmla="*/ 614 h 615"/>
                      <a:gd name="T66" fmla="*/ 169 w 530"/>
                      <a:gd name="T67" fmla="*/ 595 h 615"/>
                      <a:gd name="T68" fmla="*/ 138 w 530"/>
                      <a:gd name="T69" fmla="*/ 592 h 615"/>
                      <a:gd name="T70" fmla="*/ 88 w 530"/>
                      <a:gd name="T71" fmla="*/ 521 h 615"/>
                      <a:gd name="T72" fmla="*/ 54 w 530"/>
                      <a:gd name="T73" fmla="*/ 508 h 615"/>
                      <a:gd name="T74" fmla="*/ 4 w 530"/>
                      <a:gd name="T75" fmla="*/ 417 h 6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30" h="615">
                        <a:moveTo>
                          <a:pt x="0" y="52"/>
                        </a:moveTo>
                        <a:lnTo>
                          <a:pt x="21" y="39"/>
                        </a:lnTo>
                        <a:lnTo>
                          <a:pt x="39" y="34"/>
                        </a:lnTo>
                        <a:lnTo>
                          <a:pt x="54" y="21"/>
                        </a:lnTo>
                        <a:lnTo>
                          <a:pt x="58" y="4"/>
                        </a:lnTo>
                        <a:lnTo>
                          <a:pt x="77" y="9"/>
                        </a:lnTo>
                        <a:lnTo>
                          <a:pt x="93" y="1"/>
                        </a:lnTo>
                        <a:lnTo>
                          <a:pt x="107" y="12"/>
                        </a:lnTo>
                        <a:lnTo>
                          <a:pt x="115" y="30"/>
                        </a:lnTo>
                        <a:lnTo>
                          <a:pt x="129" y="32"/>
                        </a:lnTo>
                        <a:lnTo>
                          <a:pt x="134" y="14"/>
                        </a:lnTo>
                        <a:lnTo>
                          <a:pt x="147" y="0"/>
                        </a:lnTo>
                        <a:lnTo>
                          <a:pt x="166" y="0"/>
                        </a:lnTo>
                        <a:lnTo>
                          <a:pt x="179" y="11"/>
                        </a:lnTo>
                        <a:lnTo>
                          <a:pt x="187" y="30"/>
                        </a:lnTo>
                        <a:lnTo>
                          <a:pt x="204" y="32"/>
                        </a:lnTo>
                        <a:lnTo>
                          <a:pt x="214" y="19"/>
                        </a:lnTo>
                        <a:lnTo>
                          <a:pt x="232" y="11"/>
                        </a:lnTo>
                        <a:lnTo>
                          <a:pt x="243" y="28"/>
                        </a:lnTo>
                        <a:lnTo>
                          <a:pt x="263" y="30"/>
                        </a:lnTo>
                        <a:lnTo>
                          <a:pt x="269" y="43"/>
                        </a:lnTo>
                        <a:lnTo>
                          <a:pt x="262" y="65"/>
                        </a:lnTo>
                        <a:lnTo>
                          <a:pt x="283" y="66"/>
                        </a:lnTo>
                        <a:lnTo>
                          <a:pt x="304" y="51"/>
                        </a:lnTo>
                        <a:lnTo>
                          <a:pt x="325" y="54"/>
                        </a:lnTo>
                        <a:lnTo>
                          <a:pt x="336" y="75"/>
                        </a:lnTo>
                        <a:lnTo>
                          <a:pt x="344" y="82"/>
                        </a:lnTo>
                        <a:lnTo>
                          <a:pt x="363" y="69"/>
                        </a:lnTo>
                        <a:lnTo>
                          <a:pt x="388" y="77"/>
                        </a:lnTo>
                        <a:lnTo>
                          <a:pt x="403" y="88"/>
                        </a:lnTo>
                        <a:lnTo>
                          <a:pt x="395" y="112"/>
                        </a:lnTo>
                        <a:lnTo>
                          <a:pt x="399" y="124"/>
                        </a:lnTo>
                        <a:lnTo>
                          <a:pt x="414" y="129"/>
                        </a:lnTo>
                        <a:lnTo>
                          <a:pt x="412" y="152"/>
                        </a:lnTo>
                        <a:lnTo>
                          <a:pt x="426" y="166"/>
                        </a:lnTo>
                        <a:lnTo>
                          <a:pt x="445" y="160"/>
                        </a:lnTo>
                        <a:lnTo>
                          <a:pt x="455" y="140"/>
                        </a:lnTo>
                        <a:lnTo>
                          <a:pt x="467" y="143"/>
                        </a:lnTo>
                        <a:lnTo>
                          <a:pt x="470" y="165"/>
                        </a:lnTo>
                        <a:lnTo>
                          <a:pt x="483" y="184"/>
                        </a:lnTo>
                        <a:lnTo>
                          <a:pt x="491" y="207"/>
                        </a:lnTo>
                        <a:lnTo>
                          <a:pt x="485" y="225"/>
                        </a:lnTo>
                        <a:lnTo>
                          <a:pt x="474" y="240"/>
                        </a:lnTo>
                        <a:lnTo>
                          <a:pt x="497" y="239"/>
                        </a:lnTo>
                        <a:lnTo>
                          <a:pt x="507" y="254"/>
                        </a:lnTo>
                        <a:lnTo>
                          <a:pt x="521" y="278"/>
                        </a:lnTo>
                        <a:lnTo>
                          <a:pt x="528" y="308"/>
                        </a:lnTo>
                        <a:lnTo>
                          <a:pt x="527" y="323"/>
                        </a:lnTo>
                        <a:lnTo>
                          <a:pt x="523" y="348"/>
                        </a:lnTo>
                        <a:lnTo>
                          <a:pt x="530" y="378"/>
                        </a:lnTo>
                        <a:lnTo>
                          <a:pt x="514" y="466"/>
                        </a:lnTo>
                        <a:lnTo>
                          <a:pt x="487" y="467"/>
                        </a:lnTo>
                        <a:lnTo>
                          <a:pt x="473" y="500"/>
                        </a:lnTo>
                        <a:lnTo>
                          <a:pt x="446" y="514"/>
                        </a:lnTo>
                        <a:lnTo>
                          <a:pt x="423" y="527"/>
                        </a:lnTo>
                        <a:lnTo>
                          <a:pt x="420" y="550"/>
                        </a:lnTo>
                        <a:lnTo>
                          <a:pt x="386" y="560"/>
                        </a:lnTo>
                        <a:lnTo>
                          <a:pt x="369" y="550"/>
                        </a:lnTo>
                        <a:lnTo>
                          <a:pt x="362" y="549"/>
                        </a:lnTo>
                        <a:lnTo>
                          <a:pt x="347" y="551"/>
                        </a:lnTo>
                        <a:lnTo>
                          <a:pt x="329" y="536"/>
                        </a:lnTo>
                        <a:lnTo>
                          <a:pt x="300" y="541"/>
                        </a:lnTo>
                        <a:lnTo>
                          <a:pt x="254" y="577"/>
                        </a:lnTo>
                        <a:lnTo>
                          <a:pt x="232" y="597"/>
                        </a:lnTo>
                        <a:lnTo>
                          <a:pt x="207" y="615"/>
                        </a:lnTo>
                        <a:lnTo>
                          <a:pt x="190" y="614"/>
                        </a:lnTo>
                        <a:lnTo>
                          <a:pt x="180" y="602"/>
                        </a:lnTo>
                        <a:lnTo>
                          <a:pt x="169" y="595"/>
                        </a:lnTo>
                        <a:lnTo>
                          <a:pt x="150" y="609"/>
                        </a:lnTo>
                        <a:lnTo>
                          <a:pt x="138" y="592"/>
                        </a:lnTo>
                        <a:lnTo>
                          <a:pt x="135" y="568"/>
                        </a:lnTo>
                        <a:lnTo>
                          <a:pt x="88" y="521"/>
                        </a:lnTo>
                        <a:lnTo>
                          <a:pt x="64" y="522"/>
                        </a:lnTo>
                        <a:lnTo>
                          <a:pt x="54" y="508"/>
                        </a:lnTo>
                        <a:lnTo>
                          <a:pt x="24" y="420"/>
                        </a:lnTo>
                        <a:lnTo>
                          <a:pt x="4" y="41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5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2158" y="2037"/>
                    <a:ext cx="104" cy="96"/>
                  </a:xfrm>
                  <a:custGeom>
                    <a:avLst/>
                    <a:gdLst>
                      <a:gd name="T0" fmla="*/ 439 w 727"/>
                      <a:gd name="T1" fmla="*/ 590 h 675"/>
                      <a:gd name="T2" fmla="*/ 395 w 727"/>
                      <a:gd name="T3" fmla="*/ 647 h 675"/>
                      <a:gd name="T4" fmla="*/ 304 w 727"/>
                      <a:gd name="T5" fmla="*/ 656 h 675"/>
                      <a:gd name="T6" fmla="*/ 210 w 727"/>
                      <a:gd name="T7" fmla="*/ 660 h 675"/>
                      <a:gd name="T8" fmla="*/ 191 w 727"/>
                      <a:gd name="T9" fmla="*/ 602 h 675"/>
                      <a:gd name="T10" fmla="*/ 173 w 727"/>
                      <a:gd name="T11" fmla="*/ 610 h 675"/>
                      <a:gd name="T12" fmla="*/ 131 w 727"/>
                      <a:gd name="T13" fmla="*/ 634 h 675"/>
                      <a:gd name="T14" fmla="*/ 57 w 727"/>
                      <a:gd name="T15" fmla="*/ 580 h 675"/>
                      <a:gd name="T16" fmla="*/ 54 w 727"/>
                      <a:gd name="T17" fmla="*/ 520 h 675"/>
                      <a:gd name="T18" fmla="*/ 14 w 727"/>
                      <a:gd name="T19" fmla="*/ 531 h 675"/>
                      <a:gd name="T20" fmla="*/ 0 w 727"/>
                      <a:gd name="T21" fmla="*/ 393 h 675"/>
                      <a:gd name="T22" fmla="*/ 10 w 727"/>
                      <a:gd name="T23" fmla="*/ 341 h 675"/>
                      <a:gd name="T24" fmla="*/ 16 w 727"/>
                      <a:gd name="T25" fmla="*/ 293 h 675"/>
                      <a:gd name="T26" fmla="*/ 57 w 727"/>
                      <a:gd name="T27" fmla="*/ 222 h 675"/>
                      <a:gd name="T28" fmla="*/ 84 w 727"/>
                      <a:gd name="T29" fmla="*/ 207 h 675"/>
                      <a:gd name="T30" fmla="*/ 94 w 727"/>
                      <a:gd name="T31" fmla="*/ 171 h 675"/>
                      <a:gd name="T32" fmla="*/ 73 w 727"/>
                      <a:gd name="T33" fmla="*/ 142 h 675"/>
                      <a:gd name="T34" fmla="*/ 173 w 727"/>
                      <a:gd name="T35" fmla="*/ 121 h 675"/>
                      <a:gd name="T36" fmla="*/ 262 w 727"/>
                      <a:gd name="T37" fmla="*/ 83 h 675"/>
                      <a:gd name="T38" fmla="*/ 316 w 727"/>
                      <a:gd name="T39" fmla="*/ 42 h 675"/>
                      <a:gd name="T40" fmla="*/ 392 w 727"/>
                      <a:gd name="T41" fmla="*/ 54 h 675"/>
                      <a:gd name="T42" fmla="*/ 433 w 727"/>
                      <a:gd name="T43" fmla="*/ 17 h 675"/>
                      <a:gd name="T44" fmla="*/ 466 w 727"/>
                      <a:gd name="T45" fmla="*/ 0 h 675"/>
                      <a:gd name="T46" fmla="*/ 558 w 727"/>
                      <a:gd name="T47" fmla="*/ 23 h 675"/>
                      <a:gd name="T48" fmla="*/ 637 w 727"/>
                      <a:gd name="T49" fmla="*/ 74 h 675"/>
                      <a:gd name="T50" fmla="*/ 713 w 727"/>
                      <a:gd name="T51" fmla="*/ 219 h 675"/>
                      <a:gd name="T52" fmla="*/ 727 w 727"/>
                      <a:gd name="T53" fmla="*/ 293 h 675"/>
                      <a:gd name="T54" fmla="*/ 722 w 727"/>
                      <a:gd name="T55" fmla="*/ 352 h 675"/>
                      <a:gd name="T56" fmla="*/ 680 w 727"/>
                      <a:gd name="T57" fmla="*/ 431 h 675"/>
                      <a:gd name="T58" fmla="*/ 646 w 727"/>
                      <a:gd name="T59" fmla="*/ 473 h 675"/>
                      <a:gd name="T60" fmla="*/ 699 w 727"/>
                      <a:gd name="T61" fmla="*/ 540 h 675"/>
                      <a:gd name="T62" fmla="*/ 643 w 727"/>
                      <a:gd name="T63" fmla="*/ 544 h 675"/>
                      <a:gd name="T64" fmla="*/ 614 w 727"/>
                      <a:gd name="T65" fmla="*/ 589 h 675"/>
                      <a:gd name="T66" fmla="*/ 621 w 727"/>
                      <a:gd name="T67" fmla="*/ 625 h 675"/>
                      <a:gd name="T68" fmla="*/ 590 w 727"/>
                      <a:gd name="T69" fmla="*/ 637 h 675"/>
                      <a:gd name="T70" fmla="*/ 545 w 727"/>
                      <a:gd name="T71" fmla="*/ 615 h 675"/>
                      <a:gd name="T72" fmla="*/ 473 w 727"/>
                      <a:gd name="T73" fmla="*/ 628 h 6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27" h="675">
                        <a:moveTo>
                          <a:pt x="473" y="628"/>
                        </a:moveTo>
                        <a:lnTo>
                          <a:pt x="439" y="590"/>
                        </a:lnTo>
                        <a:lnTo>
                          <a:pt x="429" y="570"/>
                        </a:lnTo>
                        <a:lnTo>
                          <a:pt x="395" y="647"/>
                        </a:lnTo>
                        <a:lnTo>
                          <a:pt x="360" y="655"/>
                        </a:lnTo>
                        <a:lnTo>
                          <a:pt x="304" y="656"/>
                        </a:lnTo>
                        <a:lnTo>
                          <a:pt x="280" y="675"/>
                        </a:lnTo>
                        <a:lnTo>
                          <a:pt x="210" y="660"/>
                        </a:lnTo>
                        <a:lnTo>
                          <a:pt x="206" y="605"/>
                        </a:lnTo>
                        <a:lnTo>
                          <a:pt x="191" y="602"/>
                        </a:lnTo>
                        <a:lnTo>
                          <a:pt x="187" y="620"/>
                        </a:lnTo>
                        <a:lnTo>
                          <a:pt x="173" y="610"/>
                        </a:lnTo>
                        <a:lnTo>
                          <a:pt x="148" y="601"/>
                        </a:lnTo>
                        <a:lnTo>
                          <a:pt x="131" y="634"/>
                        </a:lnTo>
                        <a:lnTo>
                          <a:pt x="84" y="587"/>
                        </a:lnTo>
                        <a:lnTo>
                          <a:pt x="57" y="580"/>
                        </a:lnTo>
                        <a:lnTo>
                          <a:pt x="44" y="550"/>
                        </a:lnTo>
                        <a:lnTo>
                          <a:pt x="54" y="520"/>
                        </a:lnTo>
                        <a:lnTo>
                          <a:pt x="35" y="536"/>
                        </a:lnTo>
                        <a:lnTo>
                          <a:pt x="14" y="531"/>
                        </a:lnTo>
                        <a:lnTo>
                          <a:pt x="14" y="506"/>
                        </a:lnTo>
                        <a:lnTo>
                          <a:pt x="0" y="393"/>
                        </a:lnTo>
                        <a:lnTo>
                          <a:pt x="11" y="366"/>
                        </a:lnTo>
                        <a:lnTo>
                          <a:pt x="10" y="341"/>
                        </a:lnTo>
                        <a:lnTo>
                          <a:pt x="26" y="327"/>
                        </a:lnTo>
                        <a:lnTo>
                          <a:pt x="16" y="293"/>
                        </a:lnTo>
                        <a:lnTo>
                          <a:pt x="40" y="233"/>
                        </a:lnTo>
                        <a:lnTo>
                          <a:pt x="57" y="222"/>
                        </a:lnTo>
                        <a:lnTo>
                          <a:pt x="73" y="227"/>
                        </a:lnTo>
                        <a:lnTo>
                          <a:pt x="84" y="207"/>
                        </a:lnTo>
                        <a:lnTo>
                          <a:pt x="85" y="189"/>
                        </a:lnTo>
                        <a:lnTo>
                          <a:pt x="94" y="171"/>
                        </a:lnTo>
                        <a:lnTo>
                          <a:pt x="67" y="162"/>
                        </a:lnTo>
                        <a:lnTo>
                          <a:pt x="73" y="142"/>
                        </a:lnTo>
                        <a:lnTo>
                          <a:pt x="92" y="136"/>
                        </a:lnTo>
                        <a:lnTo>
                          <a:pt x="173" y="121"/>
                        </a:lnTo>
                        <a:lnTo>
                          <a:pt x="216" y="97"/>
                        </a:lnTo>
                        <a:lnTo>
                          <a:pt x="262" y="83"/>
                        </a:lnTo>
                        <a:lnTo>
                          <a:pt x="260" y="61"/>
                        </a:lnTo>
                        <a:lnTo>
                          <a:pt x="316" y="42"/>
                        </a:lnTo>
                        <a:lnTo>
                          <a:pt x="348" y="41"/>
                        </a:lnTo>
                        <a:lnTo>
                          <a:pt x="392" y="54"/>
                        </a:lnTo>
                        <a:lnTo>
                          <a:pt x="395" y="37"/>
                        </a:lnTo>
                        <a:lnTo>
                          <a:pt x="433" y="17"/>
                        </a:lnTo>
                        <a:lnTo>
                          <a:pt x="447" y="16"/>
                        </a:lnTo>
                        <a:lnTo>
                          <a:pt x="466" y="0"/>
                        </a:lnTo>
                        <a:lnTo>
                          <a:pt x="536" y="22"/>
                        </a:lnTo>
                        <a:lnTo>
                          <a:pt x="558" y="23"/>
                        </a:lnTo>
                        <a:lnTo>
                          <a:pt x="601" y="78"/>
                        </a:lnTo>
                        <a:lnTo>
                          <a:pt x="637" y="74"/>
                        </a:lnTo>
                        <a:lnTo>
                          <a:pt x="688" y="168"/>
                        </a:lnTo>
                        <a:lnTo>
                          <a:pt x="713" y="219"/>
                        </a:lnTo>
                        <a:lnTo>
                          <a:pt x="699" y="251"/>
                        </a:lnTo>
                        <a:lnTo>
                          <a:pt x="727" y="293"/>
                        </a:lnTo>
                        <a:lnTo>
                          <a:pt x="718" y="309"/>
                        </a:lnTo>
                        <a:lnTo>
                          <a:pt x="722" y="352"/>
                        </a:lnTo>
                        <a:lnTo>
                          <a:pt x="694" y="389"/>
                        </a:lnTo>
                        <a:lnTo>
                          <a:pt x="680" y="431"/>
                        </a:lnTo>
                        <a:lnTo>
                          <a:pt x="677" y="452"/>
                        </a:lnTo>
                        <a:lnTo>
                          <a:pt x="646" y="473"/>
                        </a:lnTo>
                        <a:lnTo>
                          <a:pt x="683" y="491"/>
                        </a:lnTo>
                        <a:lnTo>
                          <a:pt x="699" y="540"/>
                        </a:lnTo>
                        <a:lnTo>
                          <a:pt x="680" y="544"/>
                        </a:lnTo>
                        <a:lnTo>
                          <a:pt x="643" y="544"/>
                        </a:lnTo>
                        <a:lnTo>
                          <a:pt x="614" y="565"/>
                        </a:lnTo>
                        <a:lnTo>
                          <a:pt x="614" y="589"/>
                        </a:lnTo>
                        <a:lnTo>
                          <a:pt x="625" y="606"/>
                        </a:lnTo>
                        <a:lnTo>
                          <a:pt x="621" y="625"/>
                        </a:lnTo>
                        <a:lnTo>
                          <a:pt x="609" y="638"/>
                        </a:lnTo>
                        <a:lnTo>
                          <a:pt x="590" y="637"/>
                        </a:lnTo>
                        <a:lnTo>
                          <a:pt x="566" y="621"/>
                        </a:lnTo>
                        <a:lnTo>
                          <a:pt x="545" y="615"/>
                        </a:lnTo>
                        <a:lnTo>
                          <a:pt x="511" y="625"/>
                        </a:lnTo>
                        <a:lnTo>
                          <a:pt x="473" y="628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6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2192" y="2093"/>
                    <a:ext cx="44" cy="65"/>
                  </a:xfrm>
                  <a:custGeom>
                    <a:avLst/>
                    <a:gdLst>
                      <a:gd name="T0" fmla="*/ 144 w 307"/>
                      <a:gd name="T1" fmla="*/ 454 h 455"/>
                      <a:gd name="T2" fmla="*/ 168 w 307"/>
                      <a:gd name="T3" fmla="*/ 455 h 455"/>
                      <a:gd name="T4" fmla="*/ 181 w 307"/>
                      <a:gd name="T5" fmla="*/ 455 h 455"/>
                      <a:gd name="T6" fmla="*/ 179 w 307"/>
                      <a:gd name="T7" fmla="*/ 435 h 455"/>
                      <a:gd name="T8" fmla="*/ 175 w 307"/>
                      <a:gd name="T9" fmla="*/ 386 h 455"/>
                      <a:gd name="T10" fmla="*/ 177 w 307"/>
                      <a:gd name="T11" fmla="*/ 337 h 455"/>
                      <a:gd name="T12" fmla="*/ 168 w 307"/>
                      <a:gd name="T13" fmla="*/ 290 h 455"/>
                      <a:gd name="T14" fmla="*/ 183 w 307"/>
                      <a:gd name="T15" fmla="*/ 236 h 455"/>
                      <a:gd name="T16" fmla="*/ 214 w 307"/>
                      <a:gd name="T17" fmla="*/ 196 h 455"/>
                      <a:gd name="T18" fmla="*/ 248 w 307"/>
                      <a:gd name="T19" fmla="*/ 168 h 455"/>
                      <a:gd name="T20" fmla="*/ 285 w 307"/>
                      <a:gd name="T21" fmla="*/ 126 h 455"/>
                      <a:gd name="T22" fmla="*/ 307 w 307"/>
                      <a:gd name="T23" fmla="*/ 106 h 455"/>
                      <a:gd name="T24" fmla="*/ 287 w 307"/>
                      <a:gd name="T25" fmla="*/ 106 h 455"/>
                      <a:gd name="T26" fmla="*/ 259 w 307"/>
                      <a:gd name="T27" fmla="*/ 137 h 455"/>
                      <a:gd name="T28" fmla="*/ 228 w 307"/>
                      <a:gd name="T29" fmla="*/ 169 h 455"/>
                      <a:gd name="T30" fmla="*/ 203 w 307"/>
                      <a:gd name="T31" fmla="*/ 194 h 455"/>
                      <a:gd name="T32" fmla="*/ 181 w 307"/>
                      <a:gd name="T33" fmla="*/ 225 h 455"/>
                      <a:gd name="T34" fmla="*/ 195 w 307"/>
                      <a:gd name="T35" fmla="*/ 182 h 455"/>
                      <a:gd name="T36" fmla="*/ 198 w 307"/>
                      <a:gd name="T37" fmla="*/ 133 h 455"/>
                      <a:gd name="T38" fmla="*/ 224 w 307"/>
                      <a:gd name="T39" fmla="*/ 100 h 455"/>
                      <a:gd name="T40" fmla="*/ 255 w 307"/>
                      <a:gd name="T41" fmla="*/ 68 h 455"/>
                      <a:gd name="T42" fmla="*/ 240 w 307"/>
                      <a:gd name="T43" fmla="*/ 70 h 455"/>
                      <a:gd name="T44" fmla="*/ 188 w 307"/>
                      <a:gd name="T45" fmla="*/ 133 h 455"/>
                      <a:gd name="T46" fmla="*/ 177 w 307"/>
                      <a:gd name="T47" fmla="*/ 200 h 455"/>
                      <a:gd name="T48" fmla="*/ 152 w 307"/>
                      <a:gd name="T49" fmla="*/ 144 h 455"/>
                      <a:gd name="T50" fmla="*/ 119 w 307"/>
                      <a:gd name="T51" fmla="*/ 0 h 455"/>
                      <a:gd name="T52" fmla="*/ 132 w 307"/>
                      <a:gd name="T53" fmla="*/ 95 h 455"/>
                      <a:gd name="T54" fmla="*/ 163 w 307"/>
                      <a:gd name="T55" fmla="*/ 209 h 455"/>
                      <a:gd name="T56" fmla="*/ 155 w 307"/>
                      <a:gd name="T57" fmla="*/ 269 h 455"/>
                      <a:gd name="T58" fmla="*/ 135 w 307"/>
                      <a:gd name="T59" fmla="*/ 220 h 455"/>
                      <a:gd name="T60" fmla="*/ 99 w 307"/>
                      <a:gd name="T61" fmla="*/ 155 h 455"/>
                      <a:gd name="T62" fmla="*/ 14 w 307"/>
                      <a:gd name="T63" fmla="*/ 83 h 455"/>
                      <a:gd name="T64" fmla="*/ 0 w 307"/>
                      <a:gd name="T65" fmla="*/ 80 h 455"/>
                      <a:gd name="T66" fmla="*/ 95 w 307"/>
                      <a:gd name="T67" fmla="*/ 171 h 455"/>
                      <a:gd name="T68" fmla="*/ 132 w 307"/>
                      <a:gd name="T69" fmla="*/ 264 h 455"/>
                      <a:gd name="T70" fmla="*/ 140 w 307"/>
                      <a:gd name="T71" fmla="*/ 331 h 455"/>
                      <a:gd name="T72" fmla="*/ 138 w 307"/>
                      <a:gd name="T73" fmla="*/ 432 h 455"/>
                      <a:gd name="T74" fmla="*/ 144 w 307"/>
                      <a:gd name="T75" fmla="*/ 454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07" h="455">
                        <a:moveTo>
                          <a:pt x="144" y="454"/>
                        </a:moveTo>
                        <a:lnTo>
                          <a:pt x="168" y="455"/>
                        </a:lnTo>
                        <a:lnTo>
                          <a:pt x="181" y="455"/>
                        </a:lnTo>
                        <a:lnTo>
                          <a:pt x="179" y="435"/>
                        </a:lnTo>
                        <a:lnTo>
                          <a:pt x="175" y="386"/>
                        </a:lnTo>
                        <a:lnTo>
                          <a:pt x="177" y="337"/>
                        </a:lnTo>
                        <a:lnTo>
                          <a:pt x="168" y="290"/>
                        </a:lnTo>
                        <a:lnTo>
                          <a:pt x="183" y="236"/>
                        </a:lnTo>
                        <a:lnTo>
                          <a:pt x="214" y="196"/>
                        </a:lnTo>
                        <a:lnTo>
                          <a:pt x="248" y="168"/>
                        </a:lnTo>
                        <a:lnTo>
                          <a:pt x="285" y="126"/>
                        </a:lnTo>
                        <a:lnTo>
                          <a:pt x="307" y="106"/>
                        </a:lnTo>
                        <a:lnTo>
                          <a:pt x="287" y="106"/>
                        </a:lnTo>
                        <a:lnTo>
                          <a:pt x="259" y="137"/>
                        </a:lnTo>
                        <a:lnTo>
                          <a:pt x="228" y="169"/>
                        </a:lnTo>
                        <a:lnTo>
                          <a:pt x="203" y="194"/>
                        </a:lnTo>
                        <a:lnTo>
                          <a:pt x="181" y="225"/>
                        </a:lnTo>
                        <a:lnTo>
                          <a:pt x="195" y="182"/>
                        </a:lnTo>
                        <a:lnTo>
                          <a:pt x="198" y="133"/>
                        </a:lnTo>
                        <a:lnTo>
                          <a:pt x="224" y="100"/>
                        </a:lnTo>
                        <a:lnTo>
                          <a:pt x="255" y="68"/>
                        </a:lnTo>
                        <a:lnTo>
                          <a:pt x="240" y="70"/>
                        </a:lnTo>
                        <a:lnTo>
                          <a:pt x="188" y="133"/>
                        </a:lnTo>
                        <a:lnTo>
                          <a:pt x="177" y="200"/>
                        </a:lnTo>
                        <a:lnTo>
                          <a:pt x="152" y="144"/>
                        </a:lnTo>
                        <a:lnTo>
                          <a:pt x="119" y="0"/>
                        </a:lnTo>
                        <a:lnTo>
                          <a:pt x="132" y="95"/>
                        </a:lnTo>
                        <a:lnTo>
                          <a:pt x="163" y="209"/>
                        </a:lnTo>
                        <a:lnTo>
                          <a:pt x="155" y="269"/>
                        </a:lnTo>
                        <a:lnTo>
                          <a:pt x="135" y="220"/>
                        </a:lnTo>
                        <a:lnTo>
                          <a:pt x="99" y="155"/>
                        </a:lnTo>
                        <a:lnTo>
                          <a:pt x="14" y="83"/>
                        </a:lnTo>
                        <a:lnTo>
                          <a:pt x="0" y="80"/>
                        </a:lnTo>
                        <a:lnTo>
                          <a:pt x="95" y="171"/>
                        </a:lnTo>
                        <a:lnTo>
                          <a:pt x="132" y="264"/>
                        </a:lnTo>
                        <a:lnTo>
                          <a:pt x="140" y="331"/>
                        </a:lnTo>
                        <a:lnTo>
                          <a:pt x="138" y="432"/>
                        </a:lnTo>
                        <a:lnTo>
                          <a:pt x="144" y="454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7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2256" y="2095"/>
                    <a:ext cx="33" cy="58"/>
                  </a:xfrm>
                  <a:custGeom>
                    <a:avLst/>
                    <a:gdLst>
                      <a:gd name="T0" fmla="*/ 56 w 232"/>
                      <a:gd name="T1" fmla="*/ 401 h 402"/>
                      <a:gd name="T2" fmla="*/ 91 w 232"/>
                      <a:gd name="T3" fmla="*/ 402 h 402"/>
                      <a:gd name="T4" fmla="*/ 85 w 232"/>
                      <a:gd name="T5" fmla="*/ 302 h 402"/>
                      <a:gd name="T6" fmla="*/ 92 w 232"/>
                      <a:gd name="T7" fmla="*/ 211 h 402"/>
                      <a:gd name="T8" fmla="*/ 112 w 232"/>
                      <a:gd name="T9" fmla="*/ 172 h 402"/>
                      <a:gd name="T10" fmla="*/ 163 w 232"/>
                      <a:gd name="T11" fmla="*/ 99 h 402"/>
                      <a:gd name="T12" fmla="*/ 232 w 232"/>
                      <a:gd name="T13" fmla="*/ 61 h 402"/>
                      <a:gd name="T14" fmla="*/ 210 w 232"/>
                      <a:gd name="T15" fmla="*/ 59 h 402"/>
                      <a:gd name="T16" fmla="*/ 156 w 232"/>
                      <a:gd name="T17" fmla="*/ 93 h 402"/>
                      <a:gd name="T18" fmla="*/ 208 w 232"/>
                      <a:gd name="T19" fmla="*/ 34 h 402"/>
                      <a:gd name="T20" fmla="*/ 196 w 232"/>
                      <a:gd name="T21" fmla="*/ 32 h 402"/>
                      <a:gd name="T22" fmla="*/ 99 w 232"/>
                      <a:gd name="T23" fmla="*/ 153 h 402"/>
                      <a:gd name="T24" fmla="*/ 112 w 232"/>
                      <a:gd name="T25" fmla="*/ 106 h 402"/>
                      <a:gd name="T26" fmla="*/ 129 w 232"/>
                      <a:gd name="T27" fmla="*/ 27 h 402"/>
                      <a:gd name="T28" fmla="*/ 121 w 232"/>
                      <a:gd name="T29" fmla="*/ 0 h 402"/>
                      <a:gd name="T30" fmla="*/ 99 w 232"/>
                      <a:gd name="T31" fmla="*/ 108 h 402"/>
                      <a:gd name="T32" fmla="*/ 84 w 232"/>
                      <a:gd name="T33" fmla="*/ 137 h 402"/>
                      <a:gd name="T34" fmla="*/ 70 w 232"/>
                      <a:gd name="T35" fmla="*/ 108 h 402"/>
                      <a:gd name="T36" fmla="*/ 20 w 232"/>
                      <a:gd name="T37" fmla="*/ 73 h 402"/>
                      <a:gd name="T38" fmla="*/ 0 w 232"/>
                      <a:gd name="T39" fmla="*/ 70 h 402"/>
                      <a:gd name="T40" fmla="*/ 54 w 232"/>
                      <a:gd name="T41" fmla="*/ 112 h 402"/>
                      <a:gd name="T42" fmla="*/ 66 w 232"/>
                      <a:gd name="T43" fmla="*/ 183 h 402"/>
                      <a:gd name="T44" fmla="*/ 51 w 232"/>
                      <a:gd name="T45" fmla="*/ 267 h 402"/>
                      <a:gd name="T46" fmla="*/ 48 w 232"/>
                      <a:gd name="T47" fmla="*/ 366 h 402"/>
                      <a:gd name="T48" fmla="*/ 56 w 232"/>
                      <a:gd name="T49" fmla="*/ 401 h 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2" h="402">
                        <a:moveTo>
                          <a:pt x="56" y="401"/>
                        </a:moveTo>
                        <a:lnTo>
                          <a:pt x="91" y="402"/>
                        </a:lnTo>
                        <a:lnTo>
                          <a:pt x="85" y="302"/>
                        </a:lnTo>
                        <a:lnTo>
                          <a:pt x="92" y="211"/>
                        </a:lnTo>
                        <a:lnTo>
                          <a:pt x="112" y="172"/>
                        </a:lnTo>
                        <a:lnTo>
                          <a:pt x="163" y="99"/>
                        </a:lnTo>
                        <a:lnTo>
                          <a:pt x="232" y="61"/>
                        </a:lnTo>
                        <a:lnTo>
                          <a:pt x="210" y="59"/>
                        </a:lnTo>
                        <a:lnTo>
                          <a:pt x="156" y="93"/>
                        </a:lnTo>
                        <a:lnTo>
                          <a:pt x="208" y="34"/>
                        </a:lnTo>
                        <a:lnTo>
                          <a:pt x="196" y="32"/>
                        </a:lnTo>
                        <a:lnTo>
                          <a:pt x="99" y="153"/>
                        </a:lnTo>
                        <a:lnTo>
                          <a:pt x="112" y="106"/>
                        </a:lnTo>
                        <a:lnTo>
                          <a:pt x="129" y="27"/>
                        </a:lnTo>
                        <a:lnTo>
                          <a:pt x="121" y="0"/>
                        </a:lnTo>
                        <a:lnTo>
                          <a:pt x="99" y="108"/>
                        </a:lnTo>
                        <a:lnTo>
                          <a:pt x="84" y="137"/>
                        </a:lnTo>
                        <a:lnTo>
                          <a:pt x="70" y="108"/>
                        </a:lnTo>
                        <a:lnTo>
                          <a:pt x="20" y="73"/>
                        </a:lnTo>
                        <a:lnTo>
                          <a:pt x="0" y="70"/>
                        </a:lnTo>
                        <a:lnTo>
                          <a:pt x="54" y="112"/>
                        </a:lnTo>
                        <a:lnTo>
                          <a:pt x="66" y="183"/>
                        </a:lnTo>
                        <a:lnTo>
                          <a:pt x="51" y="267"/>
                        </a:lnTo>
                        <a:lnTo>
                          <a:pt x="48" y="366"/>
                        </a:lnTo>
                        <a:lnTo>
                          <a:pt x="56" y="401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2" name="Group 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024" y="1152"/>
                  <a:ext cx="719" cy="503"/>
                  <a:chOff x="4321" y="1048"/>
                  <a:chExt cx="959" cy="825"/>
                </a:xfrm>
              </p:grpSpPr>
              <p:sp>
                <p:nvSpPr>
                  <p:cNvPr id="162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4664" y="1380"/>
                    <a:ext cx="139" cy="167"/>
                  </a:xfrm>
                  <a:custGeom>
                    <a:avLst/>
                    <a:gdLst>
                      <a:gd name="T0" fmla="*/ 50 w 139"/>
                      <a:gd name="T1" fmla="*/ 166 h 167"/>
                      <a:gd name="T2" fmla="*/ 0 w 139"/>
                      <a:gd name="T3" fmla="*/ 91 h 167"/>
                      <a:gd name="T4" fmla="*/ 85 w 139"/>
                      <a:gd name="T5" fmla="*/ 0 h 167"/>
                      <a:gd name="T6" fmla="*/ 84 w 139"/>
                      <a:gd name="T7" fmla="*/ 0 h 167"/>
                      <a:gd name="T8" fmla="*/ 138 w 139"/>
                      <a:gd name="T9" fmla="*/ 69 h 167"/>
                      <a:gd name="T10" fmla="*/ 106 w 139"/>
                      <a:gd name="T11" fmla="*/ 131 h 167"/>
                      <a:gd name="T12" fmla="*/ 53 w 139"/>
                      <a:gd name="T13" fmla="*/ 166 h 167"/>
                      <a:gd name="T14" fmla="*/ 50 w 139"/>
                      <a:gd name="T15" fmla="*/ 166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9" h="167">
                        <a:moveTo>
                          <a:pt x="50" y="166"/>
                        </a:moveTo>
                        <a:lnTo>
                          <a:pt x="0" y="91"/>
                        </a:lnTo>
                        <a:lnTo>
                          <a:pt x="85" y="0"/>
                        </a:lnTo>
                        <a:lnTo>
                          <a:pt x="84" y="0"/>
                        </a:lnTo>
                        <a:lnTo>
                          <a:pt x="138" y="69"/>
                        </a:lnTo>
                        <a:lnTo>
                          <a:pt x="106" y="131"/>
                        </a:lnTo>
                        <a:lnTo>
                          <a:pt x="53" y="166"/>
                        </a:lnTo>
                        <a:lnTo>
                          <a:pt x="50" y="166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3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4664" y="1380"/>
                    <a:ext cx="151" cy="180"/>
                  </a:xfrm>
                  <a:custGeom>
                    <a:avLst/>
                    <a:gdLst>
                      <a:gd name="T0" fmla="*/ 54 w 151"/>
                      <a:gd name="T1" fmla="*/ 179 h 180"/>
                      <a:gd name="T2" fmla="*/ 0 w 151"/>
                      <a:gd name="T3" fmla="*/ 99 h 180"/>
                      <a:gd name="T4" fmla="*/ 93 w 151"/>
                      <a:gd name="T5" fmla="*/ 0 h 180"/>
                      <a:gd name="T6" fmla="*/ 91 w 151"/>
                      <a:gd name="T7" fmla="*/ 0 h 180"/>
                      <a:gd name="T8" fmla="*/ 150 w 151"/>
                      <a:gd name="T9" fmla="*/ 75 h 180"/>
                      <a:gd name="T10" fmla="*/ 115 w 151"/>
                      <a:gd name="T11" fmla="*/ 141 h 180"/>
                      <a:gd name="T12" fmla="*/ 58 w 151"/>
                      <a:gd name="T13" fmla="*/ 179 h 180"/>
                      <a:gd name="T14" fmla="*/ 54 w 151"/>
                      <a:gd name="T15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80">
                        <a:moveTo>
                          <a:pt x="54" y="179"/>
                        </a:moveTo>
                        <a:lnTo>
                          <a:pt x="0" y="99"/>
                        </a:lnTo>
                        <a:lnTo>
                          <a:pt x="93" y="0"/>
                        </a:lnTo>
                        <a:lnTo>
                          <a:pt x="91" y="0"/>
                        </a:lnTo>
                        <a:lnTo>
                          <a:pt x="150" y="75"/>
                        </a:lnTo>
                        <a:lnTo>
                          <a:pt x="115" y="141"/>
                        </a:lnTo>
                        <a:lnTo>
                          <a:pt x="58" y="179"/>
                        </a:lnTo>
                        <a:lnTo>
                          <a:pt x="54" y="17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4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4473" y="1128"/>
                    <a:ext cx="60" cy="74"/>
                  </a:xfrm>
                  <a:custGeom>
                    <a:avLst/>
                    <a:gdLst>
                      <a:gd name="T0" fmla="*/ 22 w 60"/>
                      <a:gd name="T1" fmla="*/ 26 h 74"/>
                      <a:gd name="T2" fmla="*/ 0 w 60"/>
                      <a:gd name="T3" fmla="*/ 73 h 74"/>
                      <a:gd name="T4" fmla="*/ 39 w 60"/>
                      <a:gd name="T5" fmla="*/ 46 h 74"/>
                      <a:gd name="T6" fmla="*/ 59 w 60"/>
                      <a:gd name="T7" fmla="*/ 0 h 74"/>
                      <a:gd name="T8" fmla="*/ 22 w 60"/>
                      <a:gd name="T9" fmla="*/ 2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0" h="74">
                        <a:moveTo>
                          <a:pt x="22" y="26"/>
                        </a:moveTo>
                        <a:lnTo>
                          <a:pt x="0" y="73"/>
                        </a:lnTo>
                        <a:lnTo>
                          <a:pt x="39" y="46"/>
                        </a:lnTo>
                        <a:lnTo>
                          <a:pt x="59" y="0"/>
                        </a:lnTo>
                        <a:lnTo>
                          <a:pt x="22" y="26"/>
                        </a:lnTo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4473" y="1128"/>
                    <a:ext cx="72" cy="87"/>
                  </a:xfrm>
                  <a:custGeom>
                    <a:avLst/>
                    <a:gdLst>
                      <a:gd name="T0" fmla="*/ 26 w 72"/>
                      <a:gd name="T1" fmla="*/ 31 h 87"/>
                      <a:gd name="T2" fmla="*/ 0 w 72"/>
                      <a:gd name="T3" fmla="*/ 86 h 87"/>
                      <a:gd name="T4" fmla="*/ 46 w 72"/>
                      <a:gd name="T5" fmla="*/ 54 h 87"/>
                      <a:gd name="T6" fmla="*/ 71 w 72"/>
                      <a:gd name="T7" fmla="*/ 0 h 87"/>
                      <a:gd name="T8" fmla="*/ 26 w 72"/>
                      <a:gd name="T9" fmla="*/ 31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87">
                        <a:moveTo>
                          <a:pt x="26" y="31"/>
                        </a:moveTo>
                        <a:lnTo>
                          <a:pt x="0" y="86"/>
                        </a:lnTo>
                        <a:lnTo>
                          <a:pt x="46" y="54"/>
                        </a:lnTo>
                        <a:lnTo>
                          <a:pt x="71" y="0"/>
                        </a:lnTo>
                        <a:lnTo>
                          <a:pt x="26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6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4476" y="1134"/>
                    <a:ext cx="60" cy="68"/>
                  </a:xfrm>
                  <a:custGeom>
                    <a:avLst/>
                    <a:gdLst>
                      <a:gd name="T0" fmla="*/ 3 w 60"/>
                      <a:gd name="T1" fmla="*/ 67 h 68"/>
                      <a:gd name="T2" fmla="*/ 35 w 60"/>
                      <a:gd name="T3" fmla="*/ 41 h 68"/>
                      <a:gd name="T4" fmla="*/ 55 w 60"/>
                      <a:gd name="T5" fmla="*/ 0 h 68"/>
                      <a:gd name="T6" fmla="*/ 59 w 60"/>
                      <a:gd name="T7" fmla="*/ 0 h 68"/>
                      <a:gd name="T8" fmla="*/ 54 w 60"/>
                      <a:gd name="T9" fmla="*/ 23 h 68"/>
                      <a:gd name="T10" fmla="*/ 42 w 60"/>
                      <a:gd name="T11" fmla="*/ 45 h 68"/>
                      <a:gd name="T12" fmla="*/ 23 w 60"/>
                      <a:gd name="T13" fmla="*/ 60 h 68"/>
                      <a:gd name="T14" fmla="*/ 0 w 60"/>
                      <a:gd name="T15" fmla="*/ 67 h 68"/>
                      <a:gd name="T16" fmla="*/ 3 w 60"/>
                      <a:gd name="T17" fmla="*/ 6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0" h="68">
                        <a:moveTo>
                          <a:pt x="3" y="67"/>
                        </a:moveTo>
                        <a:lnTo>
                          <a:pt x="35" y="41"/>
                        </a:lnTo>
                        <a:lnTo>
                          <a:pt x="55" y="0"/>
                        </a:lnTo>
                        <a:lnTo>
                          <a:pt x="59" y="0"/>
                        </a:lnTo>
                        <a:lnTo>
                          <a:pt x="54" y="23"/>
                        </a:lnTo>
                        <a:lnTo>
                          <a:pt x="42" y="45"/>
                        </a:lnTo>
                        <a:lnTo>
                          <a:pt x="23" y="60"/>
                        </a:lnTo>
                        <a:lnTo>
                          <a:pt x="0" y="67"/>
                        </a:lnTo>
                        <a:lnTo>
                          <a:pt x="3" y="67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7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4476" y="1134"/>
                    <a:ext cx="72" cy="81"/>
                  </a:xfrm>
                  <a:custGeom>
                    <a:avLst/>
                    <a:gdLst>
                      <a:gd name="T0" fmla="*/ 3 w 72"/>
                      <a:gd name="T1" fmla="*/ 80 h 81"/>
                      <a:gd name="T2" fmla="*/ 43 w 72"/>
                      <a:gd name="T3" fmla="*/ 49 h 81"/>
                      <a:gd name="T4" fmla="*/ 67 w 72"/>
                      <a:gd name="T5" fmla="*/ 0 h 81"/>
                      <a:gd name="T6" fmla="*/ 71 w 72"/>
                      <a:gd name="T7" fmla="*/ 0 h 81"/>
                      <a:gd name="T8" fmla="*/ 64 w 72"/>
                      <a:gd name="T9" fmla="*/ 27 h 81"/>
                      <a:gd name="T10" fmla="*/ 50 w 72"/>
                      <a:gd name="T11" fmla="*/ 53 h 81"/>
                      <a:gd name="T12" fmla="*/ 27 w 72"/>
                      <a:gd name="T13" fmla="*/ 72 h 81"/>
                      <a:gd name="T14" fmla="*/ 0 w 72"/>
                      <a:gd name="T15" fmla="*/ 80 h 81"/>
                      <a:gd name="T16" fmla="*/ 3 w 72"/>
                      <a:gd name="T17" fmla="*/ 8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2" h="81">
                        <a:moveTo>
                          <a:pt x="3" y="80"/>
                        </a:moveTo>
                        <a:lnTo>
                          <a:pt x="43" y="49"/>
                        </a:lnTo>
                        <a:lnTo>
                          <a:pt x="67" y="0"/>
                        </a:lnTo>
                        <a:lnTo>
                          <a:pt x="71" y="0"/>
                        </a:lnTo>
                        <a:lnTo>
                          <a:pt x="64" y="27"/>
                        </a:lnTo>
                        <a:lnTo>
                          <a:pt x="50" y="53"/>
                        </a:lnTo>
                        <a:lnTo>
                          <a:pt x="27" y="72"/>
                        </a:lnTo>
                        <a:lnTo>
                          <a:pt x="0" y="80"/>
                        </a:lnTo>
                        <a:lnTo>
                          <a:pt x="3" y="8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8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4468" y="1121"/>
                    <a:ext cx="62" cy="71"/>
                  </a:xfrm>
                  <a:custGeom>
                    <a:avLst/>
                    <a:gdLst>
                      <a:gd name="T0" fmla="*/ 22 w 62"/>
                      <a:gd name="T1" fmla="*/ 25 h 71"/>
                      <a:gd name="T2" fmla="*/ 0 w 62"/>
                      <a:gd name="T3" fmla="*/ 70 h 71"/>
                      <a:gd name="T4" fmla="*/ 38 w 62"/>
                      <a:gd name="T5" fmla="*/ 46 h 71"/>
                      <a:gd name="T6" fmla="*/ 61 w 62"/>
                      <a:gd name="T7" fmla="*/ 0 h 71"/>
                      <a:gd name="T8" fmla="*/ 22 w 62"/>
                      <a:gd name="T9" fmla="*/ 25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71">
                        <a:moveTo>
                          <a:pt x="22" y="25"/>
                        </a:moveTo>
                        <a:lnTo>
                          <a:pt x="0" y="70"/>
                        </a:lnTo>
                        <a:lnTo>
                          <a:pt x="38" y="46"/>
                        </a:lnTo>
                        <a:lnTo>
                          <a:pt x="61" y="0"/>
                        </a:lnTo>
                        <a:lnTo>
                          <a:pt x="22" y="25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4468" y="1121"/>
                    <a:ext cx="74" cy="87"/>
                  </a:xfrm>
                  <a:custGeom>
                    <a:avLst/>
                    <a:gdLst>
                      <a:gd name="T0" fmla="*/ 26 w 74"/>
                      <a:gd name="T1" fmla="*/ 31 h 87"/>
                      <a:gd name="T2" fmla="*/ 0 w 74"/>
                      <a:gd name="T3" fmla="*/ 86 h 87"/>
                      <a:gd name="T4" fmla="*/ 46 w 74"/>
                      <a:gd name="T5" fmla="*/ 57 h 87"/>
                      <a:gd name="T6" fmla="*/ 73 w 74"/>
                      <a:gd name="T7" fmla="*/ 0 h 87"/>
                      <a:gd name="T8" fmla="*/ 26 w 74"/>
                      <a:gd name="T9" fmla="*/ 31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87">
                        <a:moveTo>
                          <a:pt x="26" y="31"/>
                        </a:moveTo>
                        <a:lnTo>
                          <a:pt x="0" y="86"/>
                        </a:lnTo>
                        <a:lnTo>
                          <a:pt x="46" y="57"/>
                        </a:lnTo>
                        <a:lnTo>
                          <a:pt x="73" y="0"/>
                        </a:lnTo>
                        <a:lnTo>
                          <a:pt x="26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0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4465" y="1118"/>
                    <a:ext cx="59" cy="74"/>
                  </a:xfrm>
                  <a:custGeom>
                    <a:avLst/>
                    <a:gdLst>
                      <a:gd name="T0" fmla="*/ 19 w 59"/>
                      <a:gd name="T1" fmla="*/ 26 h 74"/>
                      <a:gd name="T2" fmla="*/ 0 w 59"/>
                      <a:gd name="T3" fmla="*/ 73 h 74"/>
                      <a:gd name="T4" fmla="*/ 37 w 59"/>
                      <a:gd name="T5" fmla="*/ 46 h 74"/>
                      <a:gd name="T6" fmla="*/ 58 w 59"/>
                      <a:gd name="T7" fmla="*/ 0 h 74"/>
                      <a:gd name="T8" fmla="*/ 19 w 59"/>
                      <a:gd name="T9" fmla="*/ 2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74">
                        <a:moveTo>
                          <a:pt x="19" y="26"/>
                        </a:moveTo>
                        <a:lnTo>
                          <a:pt x="0" y="73"/>
                        </a:lnTo>
                        <a:lnTo>
                          <a:pt x="37" y="46"/>
                        </a:lnTo>
                        <a:lnTo>
                          <a:pt x="58" y="0"/>
                        </a:lnTo>
                        <a:lnTo>
                          <a:pt x="19" y="26"/>
                        </a:lnTo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1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4465" y="1118"/>
                    <a:ext cx="71" cy="87"/>
                  </a:xfrm>
                  <a:custGeom>
                    <a:avLst/>
                    <a:gdLst>
                      <a:gd name="T0" fmla="*/ 23 w 71"/>
                      <a:gd name="T1" fmla="*/ 31 h 87"/>
                      <a:gd name="T2" fmla="*/ 0 w 71"/>
                      <a:gd name="T3" fmla="*/ 86 h 87"/>
                      <a:gd name="T4" fmla="*/ 44 w 71"/>
                      <a:gd name="T5" fmla="*/ 54 h 87"/>
                      <a:gd name="T6" fmla="*/ 70 w 71"/>
                      <a:gd name="T7" fmla="*/ 0 h 87"/>
                      <a:gd name="T8" fmla="*/ 23 w 71"/>
                      <a:gd name="T9" fmla="*/ 31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87">
                        <a:moveTo>
                          <a:pt x="23" y="31"/>
                        </a:moveTo>
                        <a:lnTo>
                          <a:pt x="0" y="86"/>
                        </a:lnTo>
                        <a:lnTo>
                          <a:pt x="44" y="54"/>
                        </a:lnTo>
                        <a:lnTo>
                          <a:pt x="70" y="0"/>
                        </a:lnTo>
                        <a:lnTo>
                          <a:pt x="23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2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4476" y="1128"/>
                    <a:ext cx="25" cy="30"/>
                  </a:xfrm>
                  <a:custGeom>
                    <a:avLst/>
                    <a:gdLst>
                      <a:gd name="T0" fmla="*/ 16 w 25"/>
                      <a:gd name="T1" fmla="*/ 29 h 30"/>
                      <a:gd name="T2" fmla="*/ 24 w 25"/>
                      <a:gd name="T3" fmla="*/ 19 h 30"/>
                      <a:gd name="T4" fmla="*/ 7 w 25"/>
                      <a:gd name="T5" fmla="*/ 0 h 30"/>
                      <a:gd name="T6" fmla="*/ 0 w 25"/>
                      <a:gd name="T7" fmla="*/ 7 h 30"/>
                      <a:gd name="T8" fmla="*/ 16 w 25"/>
                      <a:gd name="T9" fmla="*/ 2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30">
                        <a:moveTo>
                          <a:pt x="16" y="29"/>
                        </a:moveTo>
                        <a:lnTo>
                          <a:pt x="24" y="19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6" y="29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3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4476" y="1128"/>
                    <a:ext cx="37" cy="45"/>
                  </a:xfrm>
                  <a:custGeom>
                    <a:avLst/>
                    <a:gdLst>
                      <a:gd name="T0" fmla="*/ 24 w 37"/>
                      <a:gd name="T1" fmla="*/ 44 h 45"/>
                      <a:gd name="T2" fmla="*/ 36 w 37"/>
                      <a:gd name="T3" fmla="*/ 29 h 45"/>
                      <a:gd name="T4" fmla="*/ 11 w 37"/>
                      <a:gd name="T5" fmla="*/ 0 h 45"/>
                      <a:gd name="T6" fmla="*/ 0 w 37"/>
                      <a:gd name="T7" fmla="*/ 12 h 45"/>
                      <a:gd name="T8" fmla="*/ 24 w 37"/>
                      <a:gd name="T9" fmla="*/ 4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45">
                        <a:moveTo>
                          <a:pt x="24" y="44"/>
                        </a:moveTo>
                        <a:lnTo>
                          <a:pt x="36" y="29"/>
                        </a:lnTo>
                        <a:lnTo>
                          <a:pt x="11" y="0"/>
                        </a:lnTo>
                        <a:lnTo>
                          <a:pt x="0" y="12"/>
                        </a:lnTo>
                        <a:lnTo>
                          <a:pt x="24" y="4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4" name="Line 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88" y="1075"/>
                    <a:ext cx="358" cy="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5" name="Line 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482" y="1134"/>
                    <a:ext cx="244" cy="20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6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4465" y="1118"/>
                    <a:ext cx="17" cy="17"/>
                  </a:xfrm>
                  <a:custGeom>
                    <a:avLst/>
                    <a:gdLst>
                      <a:gd name="T0" fmla="*/ 16 w 17"/>
                      <a:gd name="T1" fmla="*/ 5 h 17"/>
                      <a:gd name="T2" fmla="*/ 10 w 17"/>
                      <a:gd name="T3" fmla="*/ 0 h 17"/>
                      <a:gd name="T4" fmla="*/ 0 w 17"/>
                      <a:gd name="T5" fmla="*/ 12 h 17"/>
                      <a:gd name="T6" fmla="*/ 0 w 17"/>
                      <a:gd name="T7" fmla="*/ 16 h 17"/>
                      <a:gd name="T8" fmla="*/ 16 w 17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6" y="5"/>
                        </a:moveTo>
                        <a:lnTo>
                          <a:pt x="10" y="0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16" y="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7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4465" y="1118"/>
                    <a:ext cx="27" cy="30"/>
                  </a:xfrm>
                  <a:custGeom>
                    <a:avLst/>
                    <a:gdLst>
                      <a:gd name="T0" fmla="*/ 26 w 27"/>
                      <a:gd name="T1" fmla="*/ 8 h 30"/>
                      <a:gd name="T2" fmla="*/ 18 w 27"/>
                      <a:gd name="T3" fmla="*/ 0 h 30"/>
                      <a:gd name="T4" fmla="*/ 0 w 27"/>
                      <a:gd name="T5" fmla="*/ 21 h 30"/>
                      <a:gd name="T6" fmla="*/ 2 w 27"/>
                      <a:gd name="T7" fmla="*/ 29 h 30"/>
                      <a:gd name="T8" fmla="*/ 26 w 27"/>
                      <a:gd name="T9" fmla="*/ 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30">
                        <a:moveTo>
                          <a:pt x="26" y="8"/>
                        </a:moveTo>
                        <a:lnTo>
                          <a:pt x="18" y="0"/>
                        </a:lnTo>
                        <a:lnTo>
                          <a:pt x="0" y="21"/>
                        </a:lnTo>
                        <a:lnTo>
                          <a:pt x="2" y="29"/>
                        </a:lnTo>
                        <a:lnTo>
                          <a:pt x="26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8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4802" y="1284"/>
                    <a:ext cx="17" cy="173"/>
                  </a:xfrm>
                  <a:custGeom>
                    <a:avLst/>
                    <a:gdLst>
                      <a:gd name="T0" fmla="*/ 0 w 17"/>
                      <a:gd name="T1" fmla="*/ 163 h 173"/>
                      <a:gd name="T2" fmla="*/ 12 w 17"/>
                      <a:gd name="T3" fmla="*/ 0 h 173"/>
                      <a:gd name="T4" fmla="*/ 16 w 17"/>
                      <a:gd name="T5" fmla="*/ 0 h 173"/>
                      <a:gd name="T6" fmla="*/ 8 w 17"/>
                      <a:gd name="T7" fmla="*/ 172 h 173"/>
                      <a:gd name="T8" fmla="*/ 0 w 17"/>
                      <a:gd name="T9" fmla="*/ 16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3">
                        <a:moveTo>
                          <a:pt x="0" y="163"/>
                        </a:move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8" y="172"/>
                        </a:lnTo>
                        <a:lnTo>
                          <a:pt x="0" y="16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4805" y="1284"/>
                    <a:ext cx="17" cy="190"/>
                  </a:xfrm>
                  <a:custGeom>
                    <a:avLst/>
                    <a:gdLst>
                      <a:gd name="T0" fmla="*/ 16 w 17"/>
                      <a:gd name="T1" fmla="*/ 179 h 190"/>
                      <a:gd name="T2" fmla="*/ 4 w 17"/>
                      <a:gd name="T3" fmla="*/ 0 h 190"/>
                      <a:gd name="T4" fmla="*/ 0 w 17"/>
                      <a:gd name="T5" fmla="*/ 0 h 190"/>
                      <a:gd name="T6" fmla="*/ 8 w 17"/>
                      <a:gd name="T7" fmla="*/ 189 h 190"/>
                      <a:gd name="T8" fmla="*/ 16 w 17"/>
                      <a:gd name="T9" fmla="*/ 179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90">
                        <a:moveTo>
                          <a:pt x="16" y="179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8" y="189"/>
                        </a:lnTo>
                        <a:lnTo>
                          <a:pt x="16" y="17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0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4752" y="1351"/>
                    <a:ext cx="34" cy="137"/>
                  </a:xfrm>
                  <a:custGeom>
                    <a:avLst/>
                    <a:gdLst>
                      <a:gd name="T0" fmla="*/ 33 w 34"/>
                      <a:gd name="T1" fmla="*/ 131 h 137"/>
                      <a:gd name="T2" fmla="*/ 1 w 34"/>
                      <a:gd name="T3" fmla="*/ 0 h 137"/>
                      <a:gd name="T4" fmla="*/ 0 w 34"/>
                      <a:gd name="T5" fmla="*/ 1 h 137"/>
                      <a:gd name="T6" fmla="*/ 28 w 34"/>
                      <a:gd name="T7" fmla="*/ 136 h 137"/>
                      <a:gd name="T8" fmla="*/ 33 w 34"/>
                      <a:gd name="T9" fmla="*/ 131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37">
                        <a:moveTo>
                          <a:pt x="33" y="131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28" y="136"/>
                        </a:lnTo>
                        <a:lnTo>
                          <a:pt x="33" y="13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1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4752" y="1351"/>
                    <a:ext cx="45" cy="150"/>
                  </a:xfrm>
                  <a:custGeom>
                    <a:avLst/>
                    <a:gdLst>
                      <a:gd name="T0" fmla="*/ 44 w 45"/>
                      <a:gd name="T1" fmla="*/ 144 h 150"/>
                      <a:gd name="T2" fmla="*/ 2 w 45"/>
                      <a:gd name="T3" fmla="*/ 0 h 150"/>
                      <a:gd name="T4" fmla="*/ 0 w 45"/>
                      <a:gd name="T5" fmla="*/ 2 h 150"/>
                      <a:gd name="T6" fmla="*/ 37 w 45"/>
                      <a:gd name="T7" fmla="*/ 149 h 150"/>
                      <a:gd name="T8" fmla="*/ 44 w 45"/>
                      <a:gd name="T9" fmla="*/ 144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50">
                        <a:moveTo>
                          <a:pt x="44" y="144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37" y="149"/>
                        </a:lnTo>
                        <a:lnTo>
                          <a:pt x="44" y="14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4682" y="1427"/>
                    <a:ext cx="80" cy="81"/>
                  </a:xfrm>
                  <a:custGeom>
                    <a:avLst/>
                    <a:gdLst>
                      <a:gd name="T0" fmla="*/ 79 w 80"/>
                      <a:gd name="T1" fmla="*/ 80 h 81"/>
                      <a:gd name="T2" fmla="*/ 3 w 80"/>
                      <a:gd name="T3" fmla="*/ 0 h 81"/>
                      <a:gd name="T4" fmla="*/ 0 w 80"/>
                      <a:gd name="T5" fmla="*/ 4 h 81"/>
                      <a:gd name="T6" fmla="*/ 77 w 80"/>
                      <a:gd name="T7" fmla="*/ 80 h 81"/>
                      <a:gd name="T8" fmla="*/ 79 w 80"/>
                      <a:gd name="T9" fmla="*/ 8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81">
                        <a:moveTo>
                          <a:pt x="79" y="80"/>
                        </a:move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77" y="80"/>
                        </a:lnTo>
                        <a:lnTo>
                          <a:pt x="79" y="8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3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4682" y="1427"/>
                    <a:ext cx="91" cy="93"/>
                  </a:xfrm>
                  <a:custGeom>
                    <a:avLst/>
                    <a:gdLst>
                      <a:gd name="T0" fmla="*/ 90 w 91"/>
                      <a:gd name="T1" fmla="*/ 92 h 93"/>
                      <a:gd name="T2" fmla="*/ 3 w 91"/>
                      <a:gd name="T3" fmla="*/ 0 h 93"/>
                      <a:gd name="T4" fmla="*/ 0 w 91"/>
                      <a:gd name="T5" fmla="*/ 4 h 93"/>
                      <a:gd name="T6" fmla="*/ 87 w 91"/>
                      <a:gd name="T7" fmla="*/ 92 h 93"/>
                      <a:gd name="T8" fmla="*/ 90 w 91"/>
                      <a:gd name="T9" fmla="*/ 92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93">
                        <a:moveTo>
                          <a:pt x="90" y="92"/>
                        </a:move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87" y="92"/>
                        </a:lnTo>
                        <a:lnTo>
                          <a:pt x="90" y="9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4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4599" y="1507"/>
                    <a:ext cx="142" cy="24"/>
                  </a:xfrm>
                  <a:custGeom>
                    <a:avLst/>
                    <a:gdLst>
                      <a:gd name="T0" fmla="*/ 141 w 142"/>
                      <a:gd name="T1" fmla="*/ 20 h 24"/>
                      <a:gd name="T2" fmla="*/ 5 w 142"/>
                      <a:gd name="T3" fmla="*/ 0 h 24"/>
                      <a:gd name="T4" fmla="*/ 0 w 142"/>
                      <a:gd name="T5" fmla="*/ 0 h 24"/>
                      <a:gd name="T6" fmla="*/ 137 w 142"/>
                      <a:gd name="T7" fmla="*/ 23 h 24"/>
                      <a:gd name="T8" fmla="*/ 141 w 142"/>
                      <a:gd name="T9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" h="24">
                        <a:moveTo>
                          <a:pt x="141" y="2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137" y="23"/>
                        </a:lnTo>
                        <a:lnTo>
                          <a:pt x="141" y="2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5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4599" y="1507"/>
                    <a:ext cx="154" cy="36"/>
                  </a:xfrm>
                  <a:custGeom>
                    <a:avLst/>
                    <a:gdLst>
                      <a:gd name="T0" fmla="*/ 153 w 154"/>
                      <a:gd name="T1" fmla="*/ 30 h 36"/>
                      <a:gd name="T2" fmla="*/ 6 w 154"/>
                      <a:gd name="T3" fmla="*/ 0 h 36"/>
                      <a:gd name="T4" fmla="*/ 0 w 154"/>
                      <a:gd name="T5" fmla="*/ 0 h 36"/>
                      <a:gd name="T6" fmla="*/ 149 w 154"/>
                      <a:gd name="T7" fmla="*/ 35 h 36"/>
                      <a:gd name="T8" fmla="*/ 153 w 154"/>
                      <a:gd name="T9" fmla="*/ 3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4" h="36">
                        <a:moveTo>
                          <a:pt x="153" y="30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149" y="35"/>
                        </a:lnTo>
                        <a:lnTo>
                          <a:pt x="153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6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4436" y="1550"/>
                    <a:ext cx="279" cy="37"/>
                  </a:xfrm>
                  <a:custGeom>
                    <a:avLst/>
                    <a:gdLst>
                      <a:gd name="T0" fmla="*/ 275 w 279"/>
                      <a:gd name="T1" fmla="*/ 0 h 37"/>
                      <a:gd name="T2" fmla="*/ 17 w 279"/>
                      <a:gd name="T3" fmla="*/ 32 h 37"/>
                      <a:gd name="T4" fmla="*/ 0 w 279"/>
                      <a:gd name="T5" fmla="*/ 34 h 37"/>
                      <a:gd name="T6" fmla="*/ 2 w 279"/>
                      <a:gd name="T7" fmla="*/ 36 h 37"/>
                      <a:gd name="T8" fmla="*/ 278 w 279"/>
                      <a:gd name="T9" fmla="*/ 0 h 37"/>
                      <a:gd name="T10" fmla="*/ 275 w 279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9" h="37">
                        <a:moveTo>
                          <a:pt x="275" y="0"/>
                        </a:moveTo>
                        <a:lnTo>
                          <a:pt x="17" y="32"/>
                        </a:lnTo>
                        <a:lnTo>
                          <a:pt x="0" y="34"/>
                        </a:lnTo>
                        <a:lnTo>
                          <a:pt x="2" y="36"/>
                        </a:lnTo>
                        <a:lnTo>
                          <a:pt x="278" y="0"/>
                        </a:lnTo>
                        <a:lnTo>
                          <a:pt x="275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4436" y="1550"/>
                    <a:ext cx="291" cy="50"/>
                  </a:xfrm>
                  <a:custGeom>
                    <a:avLst/>
                    <a:gdLst>
                      <a:gd name="T0" fmla="*/ 287 w 291"/>
                      <a:gd name="T1" fmla="*/ 0 h 50"/>
                      <a:gd name="T2" fmla="*/ 18 w 291"/>
                      <a:gd name="T3" fmla="*/ 44 h 50"/>
                      <a:gd name="T4" fmla="*/ 0 w 291"/>
                      <a:gd name="T5" fmla="*/ 46 h 50"/>
                      <a:gd name="T6" fmla="*/ 2 w 291"/>
                      <a:gd name="T7" fmla="*/ 49 h 50"/>
                      <a:gd name="T8" fmla="*/ 290 w 291"/>
                      <a:gd name="T9" fmla="*/ 0 h 50"/>
                      <a:gd name="T10" fmla="*/ 287 w 291"/>
                      <a:gd name="T11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1" h="50">
                        <a:moveTo>
                          <a:pt x="287" y="0"/>
                        </a:moveTo>
                        <a:lnTo>
                          <a:pt x="18" y="44"/>
                        </a:lnTo>
                        <a:lnTo>
                          <a:pt x="0" y="46"/>
                        </a:lnTo>
                        <a:lnTo>
                          <a:pt x="2" y="49"/>
                        </a:lnTo>
                        <a:lnTo>
                          <a:pt x="290" y="0"/>
                        </a:lnTo>
                        <a:lnTo>
                          <a:pt x="28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4726" y="1559"/>
                    <a:ext cx="27" cy="26"/>
                  </a:xfrm>
                  <a:custGeom>
                    <a:avLst/>
                    <a:gdLst>
                      <a:gd name="T0" fmla="*/ 0 w 27"/>
                      <a:gd name="T1" fmla="*/ 0 h 26"/>
                      <a:gd name="T2" fmla="*/ 26 w 27"/>
                      <a:gd name="T3" fmla="*/ 0 h 26"/>
                      <a:gd name="T4" fmla="*/ 26 w 27"/>
                      <a:gd name="T5" fmla="*/ 25 h 26"/>
                      <a:gd name="T6" fmla="*/ 0 w 27"/>
                      <a:gd name="T7" fmla="*/ 25 h 26"/>
                      <a:gd name="T8" fmla="*/ 0 w 27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6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26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9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4726" y="1586"/>
                    <a:ext cx="154" cy="17"/>
                  </a:xfrm>
                  <a:custGeom>
                    <a:avLst/>
                    <a:gdLst>
                      <a:gd name="T0" fmla="*/ 0 w 154"/>
                      <a:gd name="T1" fmla="*/ 0 h 17"/>
                      <a:gd name="T2" fmla="*/ 153 w 154"/>
                      <a:gd name="T3" fmla="*/ 0 h 17"/>
                      <a:gd name="T4" fmla="*/ 153 w 154"/>
                      <a:gd name="T5" fmla="*/ 16 h 17"/>
                      <a:gd name="T6" fmla="*/ 0 w 154"/>
                      <a:gd name="T7" fmla="*/ 16 h 17"/>
                      <a:gd name="T8" fmla="*/ 0 w 154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4" h="17">
                        <a:moveTo>
                          <a:pt x="0" y="0"/>
                        </a:moveTo>
                        <a:lnTo>
                          <a:pt x="153" y="0"/>
                        </a:lnTo>
                        <a:lnTo>
                          <a:pt x="153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0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4740" y="1596"/>
                    <a:ext cx="110" cy="168"/>
                  </a:xfrm>
                  <a:custGeom>
                    <a:avLst/>
                    <a:gdLst>
                      <a:gd name="T0" fmla="*/ 0 w 110"/>
                      <a:gd name="T1" fmla="*/ 0 h 168"/>
                      <a:gd name="T2" fmla="*/ 109 w 110"/>
                      <a:gd name="T3" fmla="*/ 0 h 168"/>
                      <a:gd name="T4" fmla="*/ 109 w 110"/>
                      <a:gd name="T5" fmla="*/ 167 h 168"/>
                      <a:gd name="T6" fmla="*/ 0 w 110"/>
                      <a:gd name="T7" fmla="*/ 167 h 168"/>
                      <a:gd name="T8" fmla="*/ 0 w 110"/>
                      <a:gd name="T9" fmla="*/ 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168"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167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4740" y="1596"/>
                    <a:ext cx="122" cy="180"/>
                  </a:xfrm>
                  <a:custGeom>
                    <a:avLst/>
                    <a:gdLst>
                      <a:gd name="T0" fmla="*/ 0 w 122"/>
                      <a:gd name="T1" fmla="*/ 0 h 180"/>
                      <a:gd name="T2" fmla="*/ 121 w 122"/>
                      <a:gd name="T3" fmla="*/ 0 h 180"/>
                      <a:gd name="T4" fmla="*/ 121 w 122"/>
                      <a:gd name="T5" fmla="*/ 179 h 180"/>
                      <a:gd name="T6" fmla="*/ 0 w 122"/>
                      <a:gd name="T7" fmla="*/ 179 h 180"/>
                      <a:gd name="T8" fmla="*/ 0 w 122"/>
                      <a:gd name="T9" fmla="*/ 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180">
                        <a:moveTo>
                          <a:pt x="0" y="0"/>
                        </a:moveTo>
                        <a:lnTo>
                          <a:pt x="121" y="0"/>
                        </a:lnTo>
                        <a:lnTo>
                          <a:pt x="121" y="179"/>
                        </a:lnTo>
                        <a:lnTo>
                          <a:pt x="0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82828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4749" y="1559"/>
                    <a:ext cx="151" cy="17"/>
                  </a:xfrm>
                  <a:custGeom>
                    <a:avLst/>
                    <a:gdLst>
                      <a:gd name="T0" fmla="*/ 0 w 151"/>
                      <a:gd name="T1" fmla="*/ 0 h 17"/>
                      <a:gd name="T2" fmla="*/ 150 w 151"/>
                      <a:gd name="T3" fmla="*/ 0 h 17"/>
                      <a:gd name="T4" fmla="*/ 150 w 151"/>
                      <a:gd name="T5" fmla="*/ 16 h 17"/>
                      <a:gd name="T6" fmla="*/ 0 w 151"/>
                      <a:gd name="T7" fmla="*/ 16 h 17"/>
                      <a:gd name="T8" fmla="*/ 0 w 151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1" h="17">
                        <a:moveTo>
                          <a:pt x="0" y="0"/>
                        </a:moveTo>
                        <a:lnTo>
                          <a:pt x="150" y="0"/>
                        </a:lnTo>
                        <a:lnTo>
                          <a:pt x="15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3A3A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4749" y="1559"/>
                    <a:ext cx="165" cy="26"/>
                  </a:xfrm>
                  <a:custGeom>
                    <a:avLst/>
                    <a:gdLst>
                      <a:gd name="T0" fmla="*/ 0 w 165"/>
                      <a:gd name="T1" fmla="*/ 0 h 26"/>
                      <a:gd name="T2" fmla="*/ 164 w 165"/>
                      <a:gd name="T3" fmla="*/ 0 h 26"/>
                      <a:gd name="T4" fmla="*/ 164 w 165"/>
                      <a:gd name="T5" fmla="*/ 25 h 26"/>
                      <a:gd name="T6" fmla="*/ 0 w 165"/>
                      <a:gd name="T7" fmla="*/ 25 h 26"/>
                      <a:gd name="T8" fmla="*/ 0 w 165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5" h="26"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164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A3A3A3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4758" y="1580"/>
                    <a:ext cx="92" cy="17"/>
                  </a:xfrm>
                  <a:custGeom>
                    <a:avLst/>
                    <a:gdLst>
                      <a:gd name="T0" fmla="*/ 0 w 92"/>
                      <a:gd name="T1" fmla="*/ 0 h 17"/>
                      <a:gd name="T2" fmla="*/ 91 w 92"/>
                      <a:gd name="T3" fmla="*/ 0 h 17"/>
                      <a:gd name="T4" fmla="*/ 91 w 92"/>
                      <a:gd name="T5" fmla="*/ 16 h 17"/>
                      <a:gd name="T6" fmla="*/ 0 w 92"/>
                      <a:gd name="T7" fmla="*/ 16 h 17"/>
                      <a:gd name="T8" fmla="*/ 0 w 92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17">
                        <a:moveTo>
                          <a:pt x="0" y="0"/>
                        </a:moveTo>
                        <a:lnTo>
                          <a:pt x="91" y="0"/>
                        </a:lnTo>
                        <a:lnTo>
                          <a:pt x="91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4726" y="1546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  <a:gd name="T4" fmla="*/ 0 w 17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4726" y="1546"/>
                    <a:ext cx="21" cy="17"/>
                  </a:xfrm>
                  <a:custGeom>
                    <a:avLst/>
                    <a:gdLst>
                      <a:gd name="T0" fmla="*/ 0 w 21"/>
                      <a:gd name="T1" fmla="*/ 13 h 17"/>
                      <a:gd name="T2" fmla="*/ 0 w 21"/>
                      <a:gd name="T3" fmla="*/ 16 h 17"/>
                      <a:gd name="T4" fmla="*/ 20 w 21"/>
                      <a:gd name="T5" fmla="*/ 16 h 17"/>
                      <a:gd name="T6" fmla="*/ 20 w 21"/>
                      <a:gd name="T7" fmla="*/ 0 h 17"/>
                      <a:gd name="T8" fmla="*/ 0 w 21"/>
                      <a:gd name="T9" fmla="*/ 1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7">
                        <a:moveTo>
                          <a:pt x="0" y="13"/>
                        </a:moveTo>
                        <a:lnTo>
                          <a:pt x="0" y="16"/>
                        </a:lnTo>
                        <a:lnTo>
                          <a:pt x="20" y="16"/>
                        </a:lnTo>
                        <a:lnTo>
                          <a:pt x="20" y="0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7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4714" y="1540"/>
                    <a:ext cx="1" cy="17"/>
                  </a:xfrm>
                  <a:custGeom>
                    <a:avLst/>
                    <a:gdLst>
                      <a:gd name="T0" fmla="*/ 0 w 1"/>
                      <a:gd name="T1" fmla="*/ 0 h 17"/>
                      <a:gd name="T2" fmla="*/ 0 w 1"/>
                      <a:gd name="T3" fmla="*/ 16 h 17"/>
                      <a:gd name="T4" fmla="*/ 0 w 1"/>
                      <a:gd name="T5" fmla="*/ 0 h 17"/>
                      <a:gd name="T6" fmla="*/ 0 w 1"/>
                      <a:gd name="T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8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4714" y="1542"/>
                    <a:ext cx="17" cy="17"/>
                  </a:xfrm>
                  <a:custGeom>
                    <a:avLst/>
                    <a:gdLst>
                      <a:gd name="T0" fmla="*/ 12 w 17"/>
                      <a:gd name="T1" fmla="*/ 16 h 17"/>
                      <a:gd name="T2" fmla="*/ 0 w 17"/>
                      <a:gd name="T3" fmla="*/ 0 h 17"/>
                      <a:gd name="T4" fmla="*/ 3 w 17"/>
                      <a:gd name="T5" fmla="*/ 0 h 17"/>
                      <a:gd name="T6" fmla="*/ 16 w 17"/>
                      <a:gd name="T7" fmla="*/ 16 h 17"/>
                      <a:gd name="T8" fmla="*/ 12 w 17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2" y="16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9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4720" y="1557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0 h 17"/>
                      <a:gd name="T4" fmla="*/ 0 w 17"/>
                      <a:gd name="T5" fmla="*/ 0 h 17"/>
                      <a:gd name="T6" fmla="*/ 0 w 17"/>
                      <a:gd name="T7" fmla="*/ 16 h 17"/>
                      <a:gd name="T8" fmla="*/ 11 w 17"/>
                      <a:gd name="T9" fmla="*/ 16 h 17"/>
                      <a:gd name="T10" fmla="*/ 16 w 17"/>
                      <a:gd name="T11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1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0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4726" y="1559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6 w 17"/>
                      <a:gd name="T9" fmla="*/ 0 h 17"/>
                      <a:gd name="T10" fmla="*/ 0 w 17"/>
                      <a:gd name="T1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1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4714" y="1546"/>
                    <a:ext cx="17" cy="17"/>
                  </a:xfrm>
                  <a:custGeom>
                    <a:avLst/>
                    <a:gdLst>
                      <a:gd name="T0" fmla="*/ 0 w 17"/>
                      <a:gd name="T1" fmla="*/ 6 h 17"/>
                      <a:gd name="T2" fmla="*/ 7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6 h 17"/>
                      <a:gd name="T8" fmla="*/ 16 w 17"/>
                      <a:gd name="T9" fmla="*/ 0 h 17"/>
                      <a:gd name="T10" fmla="*/ 7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7">
                        <a:moveTo>
                          <a:pt x="0" y="6"/>
                        </a:moveTo>
                        <a:lnTo>
                          <a:pt x="7" y="16"/>
                        </a:lnTo>
                        <a:lnTo>
                          <a:pt x="16" y="16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2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4722" y="1553"/>
                    <a:ext cx="17" cy="17"/>
                  </a:xfrm>
                  <a:custGeom>
                    <a:avLst/>
                    <a:gdLst>
                      <a:gd name="T0" fmla="*/ 16 w 17"/>
                      <a:gd name="T1" fmla="*/ 11 h 17"/>
                      <a:gd name="T2" fmla="*/ 8 w 17"/>
                      <a:gd name="T3" fmla="*/ 0 h 17"/>
                      <a:gd name="T4" fmla="*/ 0 w 17"/>
                      <a:gd name="T5" fmla="*/ 0 h 17"/>
                      <a:gd name="T6" fmla="*/ 0 w 17"/>
                      <a:gd name="T7" fmla="*/ 11 h 17"/>
                      <a:gd name="T8" fmla="*/ 0 w 17"/>
                      <a:gd name="T9" fmla="*/ 16 h 17"/>
                      <a:gd name="T10" fmla="*/ 8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1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7">
                        <a:moveTo>
                          <a:pt x="16" y="11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3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4816" y="1447"/>
                    <a:ext cx="154" cy="184"/>
                  </a:xfrm>
                  <a:custGeom>
                    <a:avLst/>
                    <a:gdLst>
                      <a:gd name="T0" fmla="*/ 0 w 154"/>
                      <a:gd name="T1" fmla="*/ 2 h 184"/>
                      <a:gd name="T2" fmla="*/ 1 w 154"/>
                      <a:gd name="T3" fmla="*/ 0 h 184"/>
                      <a:gd name="T4" fmla="*/ 153 w 154"/>
                      <a:gd name="T5" fmla="*/ 183 h 184"/>
                      <a:gd name="T6" fmla="*/ 149 w 154"/>
                      <a:gd name="T7" fmla="*/ 183 h 184"/>
                      <a:gd name="T8" fmla="*/ 147 w 154"/>
                      <a:gd name="T9" fmla="*/ 183 h 184"/>
                      <a:gd name="T10" fmla="*/ 0 w 154"/>
                      <a:gd name="T11" fmla="*/ 2 h 184"/>
                      <a:gd name="T12" fmla="*/ 0 w 154"/>
                      <a:gd name="T13" fmla="*/ 0 h 184"/>
                      <a:gd name="T14" fmla="*/ 0 w 154"/>
                      <a:gd name="T15" fmla="*/ 2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4" h="184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153" y="183"/>
                        </a:lnTo>
                        <a:lnTo>
                          <a:pt x="149" y="183"/>
                        </a:lnTo>
                        <a:lnTo>
                          <a:pt x="147" y="18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4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4816" y="1447"/>
                    <a:ext cx="166" cy="197"/>
                  </a:xfrm>
                  <a:custGeom>
                    <a:avLst/>
                    <a:gdLst>
                      <a:gd name="T0" fmla="*/ 0 w 166"/>
                      <a:gd name="T1" fmla="*/ 2 h 197"/>
                      <a:gd name="T2" fmla="*/ 2 w 166"/>
                      <a:gd name="T3" fmla="*/ 0 h 197"/>
                      <a:gd name="T4" fmla="*/ 165 w 166"/>
                      <a:gd name="T5" fmla="*/ 196 h 197"/>
                      <a:gd name="T6" fmla="*/ 161 w 166"/>
                      <a:gd name="T7" fmla="*/ 196 h 197"/>
                      <a:gd name="T8" fmla="*/ 158 w 166"/>
                      <a:gd name="T9" fmla="*/ 196 h 197"/>
                      <a:gd name="T10" fmla="*/ 0 w 166"/>
                      <a:gd name="T11" fmla="*/ 2 h 197"/>
                      <a:gd name="T12" fmla="*/ 0 w 166"/>
                      <a:gd name="T13" fmla="*/ 0 h 197"/>
                      <a:gd name="T14" fmla="*/ 0 w 166"/>
                      <a:gd name="T15" fmla="*/ 2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6" h="197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165" y="196"/>
                        </a:lnTo>
                        <a:lnTo>
                          <a:pt x="161" y="196"/>
                        </a:lnTo>
                        <a:lnTo>
                          <a:pt x="158" y="19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5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4837" y="1546"/>
                    <a:ext cx="45" cy="18"/>
                  </a:xfrm>
                  <a:custGeom>
                    <a:avLst/>
                    <a:gdLst>
                      <a:gd name="T0" fmla="*/ 0 w 45"/>
                      <a:gd name="T1" fmla="*/ 0 h 18"/>
                      <a:gd name="T2" fmla="*/ 44 w 45"/>
                      <a:gd name="T3" fmla="*/ 0 h 18"/>
                      <a:gd name="T4" fmla="*/ 44 w 45"/>
                      <a:gd name="T5" fmla="*/ 17 h 18"/>
                      <a:gd name="T6" fmla="*/ 0 w 45"/>
                      <a:gd name="T7" fmla="*/ 17 h 18"/>
                      <a:gd name="T8" fmla="*/ 0 w 45"/>
                      <a:gd name="T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8">
                        <a:moveTo>
                          <a:pt x="0" y="0"/>
                        </a:moveTo>
                        <a:lnTo>
                          <a:pt x="44" y="0"/>
                        </a:lnTo>
                        <a:lnTo>
                          <a:pt x="44" y="17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6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4837" y="1536"/>
                    <a:ext cx="19" cy="17"/>
                  </a:xfrm>
                  <a:custGeom>
                    <a:avLst/>
                    <a:gdLst>
                      <a:gd name="T0" fmla="*/ 0 w 19"/>
                      <a:gd name="T1" fmla="*/ 16 h 17"/>
                      <a:gd name="T2" fmla="*/ 18 w 19"/>
                      <a:gd name="T3" fmla="*/ 16 h 17"/>
                      <a:gd name="T4" fmla="*/ 18 w 19"/>
                      <a:gd name="T5" fmla="*/ 0 h 17"/>
                      <a:gd name="T6" fmla="*/ 0 w 19"/>
                      <a:gd name="T7" fmla="*/ 0 h 17"/>
                      <a:gd name="T8" fmla="*/ 0 w 19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7">
                        <a:moveTo>
                          <a:pt x="0" y="16"/>
                        </a:moveTo>
                        <a:lnTo>
                          <a:pt x="18" y="16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7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4837" y="1542"/>
                    <a:ext cx="30" cy="17"/>
                  </a:xfrm>
                  <a:custGeom>
                    <a:avLst/>
                    <a:gdLst>
                      <a:gd name="T0" fmla="*/ 0 w 30"/>
                      <a:gd name="T1" fmla="*/ 0 h 17"/>
                      <a:gd name="T2" fmla="*/ 29 w 30"/>
                      <a:gd name="T3" fmla="*/ 0 h 17"/>
                      <a:gd name="T4" fmla="*/ 29 w 30"/>
                      <a:gd name="T5" fmla="*/ 16 h 17"/>
                      <a:gd name="T6" fmla="*/ 0 w 30"/>
                      <a:gd name="T7" fmla="*/ 16 h 17"/>
                      <a:gd name="T8" fmla="*/ 0 w 30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17"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8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4875" y="1584"/>
                    <a:ext cx="17" cy="50"/>
                  </a:xfrm>
                  <a:custGeom>
                    <a:avLst/>
                    <a:gdLst>
                      <a:gd name="T0" fmla="*/ 0 w 17"/>
                      <a:gd name="T1" fmla="*/ 0 h 50"/>
                      <a:gd name="T2" fmla="*/ 16 w 17"/>
                      <a:gd name="T3" fmla="*/ 0 h 50"/>
                      <a:gd name="T4" fmla="*/ 16 w 17"/>
                      <a:gd name="T5" fmla="*/ 49 h 50"/>
                      <a:gd name="T6" fmla="*/ 0 w 17"/>
                      <a:gd name="T7" fmla="*/ 49 h 50"/>
                      <a:gd name="T8" fmla="*/ 0 w 17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50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49"/>
                        </a:lnTo>
                        <a:lnTo>
                          <a:pt x="0" y="4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9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3" y="1596"/>
                    <a:ext cx="16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0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887" y="1607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16 w 17"/>
                      <a:gd name="T3" fmla="*/ 0 h 17"/>
                      <a:gd name="T4" fmla="*/ 16 w 17"/>
                      <a:gd name="T5" fmla="*/ 16 h 17"/>
                      <a:gd name="T6" fmla="*/ 0 w 17"/>
                      <a:gd name="T7" fmla="*/ 16 h 17"/>
                      <a:gd name="T8" fmla="*/ 0 w 17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4887" y="1607"/>
                    <a:ext cx="19" cy="17"/>
                  </a:xfrm>
                  <a:custGeom>
                    <a:avLst/>
                    <a:gdLst>
                      <a:gd name="T0" fmla="*/ 0 w 19"/>
                      <a:gd name="T1" fmla="*/ 0 h 17"/>
                      <a:gd name="T2" fmla="*/ 18 w 19"/>
                      <a:gd name="T3" fmla="*/ 0 h 17"/>
                      <a:gd name="T4" fmla="*/ 18 w 19"/>
                      <a:gd name="T5" fmla="*/ 16 h 17"/>
                      <a:gd name="T6" fmla="*/ 0 w 19"/>
                      <a:gd name="T7" fmla="*/ 16 h 17"/>
                      <a:gd name="T8" fmla="*/ 0 w 19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7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4735" y="1748"/>
                    <a:ext cx="121" cy="26"/>
                  </a:xfrm>
                  <a:custGeom>
                    <a:avLst/>
                    <a:gdLst>
                      <a:gd name="T0" fmla="*/ 0 w 121"/>
                      <a:gd name="T1" fmla="*/ 0 h 26"/>
                      <a:gd name="T2" fmla="*/ 120 w 121"/>
                      <a:gd name="T3" fmla="*/ 0 h 26"/>
                      <a:gd name="T4" fmla="*/ 120 w 121"/>
                      <a:gd name="T5" fmla="*/ 25 h 26"/>
                      <a:gd name="T6" fmla="*/ 0 w 121"/>
                      <a:gd name="T7" fmla="*/ 25 h 26"/>
                      <a:gd name="T8" fmla="*/ 0 w 121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26">
                        <a:moveTo>
                          <a:pt x="0" y="0"/>
                        </a:moveTo>
                        <a:lnTo>
                          <a:pt x="120" y="0"/>
                        </a:lnTo>
                        <a:lnTo>
                          <a:pt x="120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4735" y="1748"/>
                    <a:ext cx="132" cy="39"/>
                  </a:xfrm>
                  <a:custGeom>
                    <a:avLst/>
                    <a:gdLst>
                      <a:gd name="T0" fmla="*/ 0 w 132"/>
                      <a:gd name="T1" fmla="*/ 0 h 39"/>
                      <a:gd name="T2" fmla="*/ 131 w 132"/>
                      <a:gd name="T3" fmla="*/ 0 h 39"/>
                      <a:gd name="T4" fmla="*/ 131 w 132"/>
                      <a:gd name="T5" fmla="*/ 38 h 39"/>
                      <a:gd name="T6" fmla="*/ 0 w 132"/>
                      <a:gd name="T7" fmla="*/ 38 h 39"/>
                      <a:gd name="T8" fmla="*/ 0 w 132"/>
                      <a:gd name="T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2" h="39">
                        <a:moveTo>
                          <a:pt x="0" y="0"/>
                        </a:moveTo>
                        <a:lnTo>
                          <a:pt x="131" y="0"/>
                        </a:lnTo>
                        <a:lnTo>
                          <a:pt x="131" y="38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4722" y="1779"/>
                    <a:ext cx="145" cy="17"/>
                  </a:xfrm>
                  <a:custGeom>
                    <a:avLst/>
                    <a:gdLst>
                      <a:gd name="T0" fmla="*/ 0 w 145"/>
                      <a:gd name="T1" fmla="*/ 0 h 17"/>
                      <a:gd name="T2" fmla="*/ 144 w 145"/>
                      <a:gd name="T3" fmla="*/ 0 h 17"/>
                      <a:gd name="T4" fmla="*/ 144 w 145"/>
                      <a:gd name="T5" fmla="*/ 16 h 17"/>
                      <a:gd name="T6" fmla="*/ 0 w 145"/>
                      <a:gd name="T7" fmla="*/ 16 h 17"/>
                      <a:gd name="T8" fmla="*/ 0 w 145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5" h="17">
                        <a:moveTo>
                          <a:pt x="0" y="0"/>
                        </a:moveTo>
                        <a:lnTo>
                          <a:pt x="144" y="0"/>
                        </a:lnTo>
                        <a:lnTo>
                          <a:pt x="144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4722" y="1779"/>
                    <a:ext cx="160" cy="21"/>
                  </a:xfrm>
                  <a:custGeom>
                    <a:avLst/>
                    <a:gdLst>
                      <a:gd name="T0" fmla="*/ 0 w 160"/>
                      <a:gd name="T1" fmla="*/ 0 h 21"/>
                      <a:gd name="T2" fmla="*/ 159 w 160"/>
                      <a:gd name="T3" fmla="*/ 0 h 21"/>
                      <a:gd name="T4" fmla="*/ 159 w 160"/>
                      <a:gd name="T5" fmla="*/ 20 h 21"/>
                      <a:gd name="T6" fmla="*/ 0 w 160"/>
                      <a:gd name="T7" fmla="*/ 20 h 21"/>
                      <a:gd name="T8" fmla="*/ 0 w 160"/>
                      <a:gd name="T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21">
                        <a:moveTo>
                          <a:pt x="0" y="0"/>
                        </a:moveTo>
                        <a:lnTo>
                          <a:pt x="159" y="0"/>
                        </a:lnTo>
                        <a:lnTo>
                          <a:pt x="159" y="20"/>
                        </a:lnTo>
                        <a:lnTo>
                          <a:pt x="0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82828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4764" y="1799"/>
                    <a:ext cx="71" cy="17"/>
                  </a:xfrm>
                  <a:custGeom>
                    <a:avLst/>
                    <a:gdLst>
                      <a:gd name="T0" fmla="*/ 0 w 71"/>
                      <a:gd name="T1" fmla="*/ 0 h 17"/>
                      <a:gd name="T2" fmla="*/ 70 w 71"/>
                      <a:gd name="T3" fmla="*/ 0 h 17"/>
                      <a:gd name="T4" fmla="*/ 70 w 71"/>
                      <a:gd name="T5" fmla="*/ 16 h 17"/>
                      <a:gd name="T6" fmla="*/ 0 w 71"/>
                      <a:gd name="T7" fmla="*/ 16 h 17"/>
                      <a:gd name="T8" fmla="*/ 0 w 71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17"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4764" y="1799"/>
                    <a:ext cx="86" cy="21"/>
                  </a:xfrm>
                  <a:custGeom>
                    <a:avLst/>
                    <a:gdLst>
                      <a:gd name="T0" fmla="*/ 0 w 86"/>
                      <a:gd name="T1" fmla="*/ 0 h 21"/>
                      <a:gd name="T2" fmla="*/ 85 w 86"/>
                      <a:gd name="T3" fmla="*/ 0 h 21"/>
                      <a:gd name="T4" fmla="*/ 85 w 86"/>
                      <a:gd name="T5" fmla="*/ 20 h 21"/>
                      <a:gd name="T6" fmla="*/ 0 w 86"/>
                      <a:gd name="T7" fmla="*/ 20 h 21"/>
                      <a:gd name="T8" fmla="*/ 0 w 86"/>
                      <a:gd name="T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21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20"/>
                        </a:lnTo>
                        <a:lnTo>
                          <a:pt x="0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82828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21" y="1868"/>
                    <a:ext cx="95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4685" y="1813"/>
                    <a:ext cx="227" cy="47"/>
                  </a:xfrm>
                  <a:custGeom>
                    <a:avLst/>
                    <a:gdLst>
                      <a:gd name="T0" fmla="*/ 0 w 227"/>
                      <a:gd name="T1" fmla="*/ 0 h 47"/>
                      <a:gd name="T2" fmla="*/ 226 w 227"/>
                      <a:gd name="T3" fmla="*/ 0 h 47"/>
                      <a:gd name="T4" fmla="*/ 226 w 227"/>
                      <a:gd name="T5" fmla="*/ 46 h 47"/>
                      <a:gd name="T6" fmla="*/ 0 w 227"/>
                      <a:gd name="T7" fmla="*/ 46 h 47"/>
                      <a:gd name="T8" fmla="*/ 0 w 227"/>
                      <a:gd name="T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7" h="47">
                        <a:moveTo>
                          <a:pt x="0" y="0"/>
                        </a:moveTo>
                        <a:lnTo>
                          <a:pt x="226" y="0"/>
                        </a:lnTo>
                        <a:lnTo>
                          <a:pt x="226" y="46"/>
                        </a:lnTo>
                        <a:lnTo>
                          <a:pt x="0" y="4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4685" y="1813"/>
                    <a:ext cx="238" cy="60"/>
                  </a:xfrm>
                  <a:custGeom>
                    <a:avLst/>
                    <a:gdLst>
                      <a:gd name="T0" fmla="*/ 0 w 238"/>
                      <a:gd name="T1" fmla="*/ 0 h 60"/>
                      <a:gd name="T2" fmla="*/ 237 w 238"/>
                      <a:gd name="T3" fmla="*/ 0 h 60"/>
                      <a:gd name="T4" fmla="*/ 237 w 238"/>
                      <a:gd name="T5" fmla="*/ 59 h 60"/>
                      <a:gd name="T6" fmla="*/ 0 w 238"/>
                      <a:gd name="T7" fmla="*/ 59 h 60"/>
                      <a:gd name="T8" fmla="*/ 0 w 238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60">
                        <a:moveTo>
                          <a:pt x="0" y="0"/>
                        </a:moveTo>
                        <a:lnTo>
                          <a:pt x="237" y="0"/>
                        </a:lnTo>
                        <a:lnTo>
                          <a:pt x="23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82828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1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4426" y="1836"/>
                    <a:ext cx="61" cy="24"/>
                  </a:xfrm>
                  <a:custGeom>
                    <a:avLst/>
                    <a:gdLst>
                      <a:gd name="T0" fmla="*/ 0 w 61"/>
                      <a:gd name="T1" fmla="*/ 0 h 24"/>
                      <a:gd name="T2" fmla="*/ 60 w 61"/>
                      <a:gd name="T3" fmla="*/ 0 h 24"/>
                      <a:gd name="T4" fmla="*/ 60 w 61"/>
                      <a:gd name="T5" fmla="*/ 23 h 24"/>
                      <a:gd name="T6" fmla="*/ 0 w 61"/>
                      <a:gd name="T7" fmla="*/ 23 h 24"/>
                      <a:gd name="T8" fmla="*/ 0 w 61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24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60" y="23"/>
                        </a:lnTo>
                        <a:lnTo>
                          <a:pt x="0" y="2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1616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2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4426" y="1836"/>
                    <a:ext cx="72" cy="37"/>
                  </a:xfrm>
                  <a:custGeom>
                    <a:avLst/>
                    <a:gdLst>
                      <a:gd name="T0" fmla="*/ 0 w 72"/>
                      <a:gd name="T1" fmla="*/ 0 h 37"/>
                      <a:gd name="T2" fmla="*/ 71 w 72"/>
                      <a:gd name="T3" fmla="*/ 0 h 37"/>
                      <a:gd name="T4" fmla="*/ 71 w 72"/>
                      <a:gd name="T5" fmla="*/ 36 h 37"/>
                      <a:gd name="T6" fmla="*/ 0 w 72"/>
                      <a:gd name="T7" fmla="*/ 36 h 37"/>
                      <a:gd name="T8" fmla="*/ 0 w 7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7">
                        <a:moveTo>
                          <a:pt x="0" y="0"/>
                        </a:moveTo>
                        <a:lnTo>
                          <a:pt x="71" y="0"/>
                        </a:lnTo>
                        <a:lnTo>
                          <a:pt x="71" y="36"/>
                        </a:lnTo>
                        <a:lnTo>
                          <a:pt x="0" y="3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1616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3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5104" y="1836"/>
                    <a:ext cx="54" cy="24"/>
                  </a:xfrm>
                  <a:custGeom>
                    <a:avLst/>
                    <a:gdLst>
                      <a:gd name="T0" fmla="*/ 0 w 54"/>
                      <a:gd name="T1" fmla="*/ 0 h 24"/>
                      <a:gd name="T2" fmla="*/ 53 w 54"/>
                      <a:gd name="T3" fmla="*/ 0 h 24"/>
                      <a:gd name="T4" fmla="*/ 53 w 54"/>
                      <a:gd name="T5" fmla="*/ 23 h 24"/>
                      <a:gd name="T6" fmla="*/ 0 w 54"/>
                      <a:gd name="T7" fmla="*/ 23 h 24"/>
                      <a:gd name="T8" fmla="*/ 0 w 54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24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53" y="23"/>
                        </a:lnTo>
                        <a:lnTo>
                          <a:pt x="0" y="2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1616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5104" y="1836"/>
                    <a:ext cx="65" cy="37"/>
                  </a:xfrm>
                  <a:custGeom>
                    <a:avLst/>
                    <a:gdLst>
                      <a:gd name="T0" fmla="*/ 0 w 65"/>
                      <a:gd name="T1" fmla="*/ 0 h 37"/>
                      <a:gd name="T2" fmla="*/ 64 w 65"/>
                      <a:gd name="T3" fmla="*/ 0 h 37"/>
                      <a:gd name="T4" fmla="*/ 64 w 65"/>
                      <a:gd name="T5" fmla="*/ 36 h 37"/>
                      <a:gd name="T6" fmla="*/ 0 w 65"/>
                      <a:gd name="T7" fmla="*/ 36 h 37"/>
                      <a:gd name="T8" fmla="*/ 0 w 65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37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36"/>
                        </a:lnTo>
                        <a:lnTo>
                          <a:pt x="0" y="3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1616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5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4825" y="1573"/>
                    <a:ext cx="312" cy="247"/>
                  </a:xfrm>
                  <a:custGeom>
                    <a:avLst/>
                    <a:gdLst>
                      <a:gd name="T0" fmla="*/ 311 w 312"/>
                      <a:gd name="T1" fmla="*/ 246 h 247"/>
                      <a:gd name="T2" fmla="*/ 13 w 312"/>
                      <a:gd name="T3" fmla="*/ 2 h 247"/>
                      <a:gd name="T4" fmla="*/ 0 w 312"/>
                      <a:gd name="T5" fmla="*/ 0 h 247"/>
                      <a:gd name="T6" fmla="*/ 297 w 312"/>
                      <a:gd name="T7" fmla="*/ 246 h 247"/>
                      <a:gd name="T8" fmla="*/ 311 w 312"/>
                      <a:gd name="T9" fmla="*/ 246 h 247"/>
                      <a:gd name="T10" fmla="*/ 308 w 312"/>
                      <a:gd name="T11" fmla="*/ 246 h 247"/>
                      <a:gd name="T12" fmla="*/ 311 w 312"/>
                      <a:gd name="T13" fmla="*/ 246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2" h="247">
                        <a:moveTo>
                          <a:pt x="311" y="246"/>
                        </a:moveTo>
                        <a:lnTo>
                          <a:pt x="13" y="2"/>
                        </a:lnTo>
                        <a:lnTo>
                          <a:pt x="0" y="0"/>
                        </a:lnTo>
                        <a:lnTo>
                          <a:pt x="297" y="246"/>
                        </a:lnTo>
                        <a:lnTo>
                          <a:pt x="311" y="246"/>
                        </a:lnTo>
                        <a:lnTo>
                          <a:pt x="308" y="246"/>
                        </a:lnTo>
                        <a:lnTo>
                          <a:pt x="311" y="24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6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4825" y="1573"/>
                    <a:ext cx="324" cy="260"/>
                  </a:xfrm>
                  <a:custGeom>
                    <a:avLst/>
                    <a:gdLst>
                      <a:gd name="T0" fmla="*/ 323 w 324"/>
                      <a:gd name="T1" fmla="*/ 259 h 260"/>
                      <a:gd name="T2" fmla="*/ 13 w 324"/>
                      <a:gd name="T3" fmla="*/ 2 h 260"/>
                      <a:gd name="T4" fmla="*/ 0 w 324"/>
                      <a:gd name="T5" fmla="*/ 0 h 260"/>
                      <a:gd name="T6" fmla="*/ 309 w 324"/>
                      <a:gd name="T7" fmla="*/ 259 h 260"/>
                      <a:gd name="T8" fmla="*/ 323 w 324"/>
                      <a:gd name="T9" fmla="*/ 259 h 260"/>
                      <a:gd name="T10" fmla="*/ 320 w 324"/>
                      <a:gd name="T11" fmla="*/ 259 h 260"/>
                      <a:gd name="T12" fmla="*/ 323 w 324"/>
                      <a:gd name="T13" fmla="*/ 259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4" h="260">
                        <a:moveTo>
                          <a:pt x="323" y="259"/>
                        </a:moveTo>
                        <a:lnTo>
                          <a:pt x="13" y="2"/>
                        </a:lnTo>
                        <a:lnTo>
                          <a:pt x="0" y="0"/>
                        </a:lnTo>
                        <a:lnTo>
                          <a:pt x="309" y="259"/>
                        </a:lnTo>
                        <a:lnTo>
                          <a:pt x="323" y="259"/>
                        </a:lnTo>
                        <a:lnTo>
                          <a:pt x="320" y="259"/>
                        </a:lnTo>
                        <a:lnTo>
                          <a:pt x="323" y="25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7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4453" y="1576"/>
                    <a:ext cx="327" cy="244"/>
                  </a:xfrm>
                  <a:custGeom>
                    <a:avLst/>
                    <a:gdLst>
                      <a:gd name="T0" fmla="*/ 0 w 327"/>
                      <a:gd name="T1" fmla="*/ 243 h 244"/>
                      <a:gd name="T2" fmla="*/ 315 w 327"/>
                      <a:gd name="T3" fmla="*/ 0 h 244"/>
                      <a:gd name="T4" fmla="*/ 326 w 327"/>
                      <a:gd name="T5" fmla="*/ 0 h 244"/>
                      <a:gd name="T6" fmla="*/ 11 w 327"/>
                      <a:gd name="T7" fmla="*/ 243 h 244"/>
                      <a:gd name="T8" fmla="*/ 0 w 327"/>
                      <a:gd name="T9" fmla="*/ 243 h 244"/>
                      <a:gd name="T10" fmla="*/ 2 w 327"/>
                      <a:gd name="T11" fmla="*/ 238 h 244"/>
                      <a:gd name="T12" fmla="*/ 0 w 327"/>
                      <a:gd name="T13" fmla="*/ 243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7" h="244">
                        <a:moveTo>
                          <a:pt x="0" y="243"/>
                        </a:moveTo>
                        <a:lnTo>
                          <a:pt x="315" y="0"/>
                        </a:lnTo>
                        <a:lnTo>
                          <a:pt x="326" y="0"/>
                        </a:lnTo>
                        <a:lnTo>
                          <a:pt x="11" y="243"/>
                        </a:lnTo>
                        <a:lnTo>
                          <a:pt x="0" y="243"/>
                        </a:lnTo>
                        <a:lnTo>
                          <a:pt x="2" y="238"/>
                        </a:lnTo>
                        <a:lnTo>
                          <a:pt x="0" y="24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8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4453" y="1576"/>
                    <a:ext cx="338" cy="257"/>
                  </a:xfrm>
                  <a:custGeom>
                    <a:avLst/>
                    <a:gdLst>
                      <a:gd name="T0" fmla="*/ 0 w 338"/>
                      <a:gd name="T1" fmla="*/ 256 h 257"/>
                      <a:gd name="T2" fmla="*/ 326 w 338"/>
                      <a:gd name="T3" fmla="*/ 0 h 257"/>
                      <a:gd name="T4" fmla="*/ 337 w 338"/>
                      <a:gd name="T5" fmla="*/ 0 h 257"/>
                      <a:gd name="T6" fmla="*/ 12 w 338"/>
                      <a:gd name="T7" fmla="*/ 256 h 257"/>
                      <a:gd name="T8" fmla="*/ 0 w 338"/>
                      <a:gd name="T9" fmla="*/ 256 h 257"/>
                      <a:gd name="T10" fmla="*/ 2 w 338"/>
                      <a:gd name="T11" fmla="*/ 251 h 257"/>
                      <a:gd name="T12" fmla="*/ 0 w 338"/>
                      <a:gd name="T13" fmla="*/ 256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8" h="257">
                        <a:moveTo>
                          <a:pt x="0" y="256"/>
                        </a:moveTo>
                        <a:lnTo>
                          <a:pt x="326" y="0"/>
                        </a:lnTo>
                        <a:lnTo>
                          <a:pt x="337" y="0"/>
                        </a:lnTo>
                        <a:lnTo>
                          <a:pt x="12" y="256"/>
                        </a:lnTo>
                        <a:lnTo>
                          <a:pt x="0" y="256"/>
                        </a:lnTo>
                        <a:lnTo>
                          <a:pt x="2" y="251"/>
                        </a:lnTo>
                        <a:lnTo>
                          <a:pt x="0" y="25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9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4386" y="1048"/>
                    <a:ext cx="467" cy="512"/>
                  </a:xfrm>
                  <a:custGeom>
                    <a:avLst/>
                    <a:gdLst>
                      <a:gd name="T0" fmla="*/ 172 w 467"/>
                      <a:gd name="T1" fmla="*/ 181 h 512"/>
                      <a:gd name="T2" fmla="*/ 96 w 467"/>
                      <a:gd name="T3" fmla="*/ 276 h 512"/>
                      <a:gd name="T4" fmla="*/ 36 w 467"/>
                      <a:gd name="T5" fmla="*/ 373 h 512"/>
                      <a:gd name="T6" fmla="*/ 3 w 467"/>
                      <a:gd name="T7" fmla="*/ 451 h 512"/>
                      <a:gd name="T8" fmla="*/ 0 w 467"/>
                      <a:gd name="T9" fmla="*/ 481 h 512"/>
                      <a:gd name="T10" fmla="*/ 7 w 467"/>
                      <a:gd name="T11" fmla="*/ 502 h 512"/>
                      <a:gd name="T12" fmla="*/ 21 w 467"/>
                      <a:gd name="T13" fmla="*/ 511 h 512"/>
                      <a:gd name="T14" fmla="*/ 49 w 467"/>
                      <a:gd name="T15" fmla="*/ 511 h 512"/>
                      <a:gd name="T16" fmla="*/ 117 w 467"/>
                      <a:gd name="T17" fmla="*/ 478 h 512"/>
                      <a:gd name="T18" fmla="*/ 203 w 467"/>
                      <a:gd name="T19" fmla="*/ 417 h 512"/>
                      <a:gd name="T20" fmla="*/ 293 w 467"/>
                      <a:gd name="T21" fmla="*/ 331 h 512"/>
                      <a:gd name="T22" fmla="*/ 373 w 467"/>
                      <a:gd name="T23" fmla="*/ 232 h 512"/>
                      <a:gd name="T24" fmla="*/ 432 w 467"/>
                      <a:gd name="T25" fmla="*/ 136 h 512"/>
                      <a:gd name="T26" fmla="*/ 466 w 467"/>
                      <a:gd name="T27" fmla="*/ 57 h 512"/>
                      <a:gd name="T28" fmla="*/ 466 w 467"/>
                      <a:gd name="T29" fmla="*/ 27 h 512"/>
                      <a:gd name="T30" fmla="*/ 462 w 467"/>
                      <a:gd name="T31" fmla="*/ 7 h 512"/>
                      <a:gd name="T32" fmla="*/ 444 w 467"/>
                      <a:gd name="T33" fmla="*/ 0 h 512"/>
                      <a:gd name="T34" fmla="*/ 420 w 467"/>
                      <a:gd name="T35" fmla="*/ 2 h 512"/>
                      <a:gd name="T36" fmla="*/ 348 w 467"/>
                      <a:gd name="T37" fmla="*/ 32 h 512"/>
                      <a:gd name="T38" fmla="*/ 262 w 467"/>
                      <a:gd name="T39" fmla="*/ 96 h 512"/>
                      <a:gd name="T40" fmla="*/ 172 w 467"/>
                      <a:gd name="T41" fmla="*/ 181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67" h="512">
                        <a:moveTo>
                          <a:pt x="172" y="181"/>
                        </a:moveTo>
                        <a:lnTo>
                          <a:pt x="96" y="276"/>
                        </a:lnTo>
                        <a:lnTo>
                          <a:pt x="36" y="373"/>
                        </a:lnTo>
                        <a:lnTo>
                          <a:pt x="3" y="451"/>
                        </a:lnTo>
                        <a:lnTo>
                          <a:pt x="0" y="481"/>
                        </a:lnTo>
                        <a:lnTo>
                          <a:pt x="7" y="502"/>
                        </a:lnTo>
                        <a:lnTo>
                          <a:pt x="21" y="511"/>
                        </a:lnTo>
                        <a:lnTo>
                          <a:pt x="49" y="511"/>
                        </a:lnTo>
                        <a:lnTo>
                          <a:pt x="117" y="478"/>
                        </a:lnTo>
                        <a:lnTo>
                          <a:pt x="203" y="417"/>
                        </a:lnTo>
                        <a:lnTo>
                          <a:pt x="293" y="331"/>
                        </a:lnTo>
                        <a:lnTo>
                          <a:pt x="373" y="232"/>
                        </a:lnTo>
                        <a:lnTo>
                          <a:pt x="432" y="136"/>
                        </a:lnTo>
                        <a:lnTo>
                          <a:pt x="466" y="57"/>
                        </a:lnTo>
                        <a:lnTo>
                          <a:pt x="466" y="27"/>
                        </a:lnTo>
                        <a:lnTo>
                          <a:pt x="462" y="7"/>
                        </a:lnTo>
                        <a:lnTo>
                          <a:pt x="444" y="0"/>
                        </a:lnTo>
                        <a:lnTo>
                          <a:pt x="420" y="2"/>
                        </a:lnTo>
                        <a:lnTo>
                          <a:pt x="348" y="32"/>
                        </a:lnTo>
                        <a:lnTo>
                          <a:pt x="262" y="96"/>
                        </a:lnTo>
                        <a:lnTo>
                          <a:pt x="172" y="181"/>
                        </a:lnTo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0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4386" y="1048"/>
                    <a:ext cx="478" cy="526"/>
                  </a:xfrm>
                  <a:custGeom>
                    <a:avLst/>
                    <a:gdLst>
                      <a:gd name="T0" fmla="*/ 176 w 478"/>
                      <a:gd name="T1" fmla="*/ 187 h 526"/>
                      <a:gd name="T2" fmla="*/ 98 w 478"/>
                      <a:gd name="T3" fmla="*/ 284 h 526"/>
                      <a:gd name="T4" fmla="*/ 38 w 478"/>
                      <a:gd name="T5" fmla="*/ 383 h 526"/>
                      <a:gd name="T6" fmla="*/ 3 w 478"/>
                      <a:gd name="T7" fmla="*/ 463 h 526"/>
                      <a:gd name="T8" fmla="*/ 0 w 478"/>
                      <a:gd name="T9" fmla="*/ 494 h 526"/>
                      <a:gd name="T10" fmla="*/ 7 w 478"/>
                      <a:gd name="T11" fmla="*/ 515 h 526"/>
                      <a:gd name="T12" fmla="*/ 22 w 478"/>
                      <a:gd name="T13" fmla="*/ 525 h 526"/>
                      <a:gd name="T14" fmla="*/ 49 w 478"/>
                      <a:gd name="T15" fmla="*/ 525 h 526"/>
                      <a:gd name="T16" fmla="*/ 120 w 478"/>
                      <a:gd name="T17" fmla="*/ 491 h 526"/>
                      <a:gd name="T18" fmla="*/ 208 w 478"/>
                      <a:gd name="T19" fmla="*/ 428 h 526"/>
                      <a:gd name="T20" fmla="*/ 300 w 478"/>
                      <a:gd name="T21" fmla="*/ 340 h 526"/>
                      <a:gd name="T22" fmla="*/ 382 w 478"/>
                      <a:gd name="T23" fmla="*/ 239 h 526"/>
                      <a:gd name="T24" fmla="*/ 443 w 478"/>
                      <a:gd name="T25" fmla="*/ 139 h 526"/>
                      <a:gd name="T26" fmla="*/ 477 w 478"/>
                      <a:gd name="T27" fmla="*/ 59 h 526"/>
                      <a:gd name="T28" fmla="*/ 477 w 478"/>
                      <a:gd name="T29" fmla="*/ 28 h 526"/>
                      <a:gd name="T30" fmla="*/ 473 w 478"/>
                      <a:gd name="T31" fmla="*/ 7 h 526"/>
                      <a:gd name="T32" fmla="*/ 454 w 478"/>
                      <a:gd name="T33" fmla="*/ 0 h 526"/>
                      <a:gd name="T34" fmla="*/ 430 w 478"/>
                      <a:gd name="T35" fmla="*/ 2 h 526"/>
                      <a:gd name="T36" fmla="*/ 356 w 478"/>
                      <a:gd name="T37" fmla="*/ 33 h 526"/>
                      <a:gd name="T38" fmla="*/ 268 w 478"/>
                      <a:gd name="T39" fmla="*/ 99 h 526"/>
                      <a:gd name="T40" fmla="*/ 176 w 478"/>
                      <a:gd name="T41" fmla="*/ 187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8" h="526">
                        <a:moveTo>
                          <a:pt x="176" y="187"/>
                        </a:moveTo>
                        <a:lnTo>
                          <a:pt x="98" y="284"/>
                        </a:lnTo>
                        <a:lnTo>
                          <a:pt x="38" y="383"/>
                        </a:lnTo>
                        <a:lnTo>
                          <a:pt x="3" y="463"/>
                        </a:lnTo>
                        <a:lnTo>
                          <a:pt x="0" y="494"/>
                        </a:lnTo>
                        <a:lnTo>
                          <a:pt x="7" y="515"/>
                        </a:lnTo>
                        <a:lnTo>
                          <a:pt x="22" y="525"/>
                        </a:lnTo>
                        <a:lnTo>
                          <a:pt x="49" y="525"/>
                        </a:lnTo>
                        <a:lnTo>
                          <a:pt x="120" y="491"/>
                        </a:lnTo>
                        <a:lnTo>
                          <a:pt x="208" y="428"/>
                        </a:lnTo>
                        <a:lnTo>
                          <a:pt x="300" y="340"/>
                        </a:lnTo>
                        <a:lnTo>
                          <a:pt x="382" y="239"/>
                        </a:lnTo>
                        <a:lnTo>
                          <a:pt x="443" y="139"/>
                        </a:lnTo>
                        <a:lnTo>
                          <a:pt x="477" y="59"/>
                        </a:lnTo>
                        <a:lnTo>
                          <a:pt x="477" y="28"/>
                        </a:lnTo>
                        <a:lnTo>
                          <a:pt x="473" y="7"/>
                        </a:lnTo>
                        <a:lnTo>
                          <a:pt x="454" y="0"/>
                        </a:lnTo>
                        <a:lnTo>
                          <a:pt x="430" y="2"/>
                        </a:lnTo>
                        <a:lnTo>
                          <a:pt x="356" y="33"/>
                        </a:lnTo>
                        <a:lnTo>
                          <a:pt x="268" y="99"/>
                        </a:lnTo>
                        <a:lnTo>
                          <a:pt x="176" y="18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1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4394" y="1054"/>
                    <a:ext cx="491" cy="543"/>
                  </a:xfrm>
                  <a:custGeom>
                    <a:avLst/>
                    <a:gdLst>
                      <a:gd name="T0" fmla="*/ 482 w 491"/>
                      <a:gd name="T1" fmla="*/ 36 h 543"/>
                      <a:gd name="T2" fmla="*/ 454 w 491"/>
                      <a:gd name="T3" fmla="*/ 0 h 543"/>
                      <a:gd name="T4" fmla="*/ 458 w 491"/>
                      <a:gd name="T5" fmla="*/ 18 h 543"/>
                      <a:gd name="T6" fmla="*/ 458 w 491"/>
                      <a:gd name="T7" fmla="*/ 27 h 543"/>
                      <a:gd name="T8" fmla="*/ 458 w 491"/>
                      <a:gd name="T9" fmla="*/ 34 h 543"/>
                      <a:gd name="T10" fmla="*/ 458 w 491"/>
                      <a:gd name="T11" fmla="*/ 48 h 543"/>
                      <a:gd name="T12" fmla="*/ 444 w 491"/>
                      <a:gd name="T13" fmla="*/ 86 h 543"/>
                      <a:gd name="T14" fmla="*/ 425 w 491"/>
                      <a:gd name="T15" fmla="*/ 129 h 543"/>
                      <a:gd name="T16" fmla="*/ 397 w 491"/>
                      <a:gd name="T17" fmla="*/ 180 h 543"/>
                      <a:gd name="T18" fmla="*/ 366 w 491"/>
                      <a:gd name="T19" fmla="*/ 232 h 543"/>
                      <a:gd name="T20" fmla="*/ 329 w 491"/>
                      <a:gd name="T21" fmla="*/ 277 h 543"/>
                      <a:gd name="T22" fmla="*/ 286 w 491"/>
                      <a:gd name="T23" fmla="*/ 326 h 543"/>
                      <a:gd name="T24" fmla="*/ 245 w 491"/>
                      <a:gd name="T25" fmla="*/ 370 h 543"/>
                      <a:gd name="T26" fmla="*/ 200 w 491"/>
                      <a:gd name="T27" fmla="*/ 412 h 543"/>
                      <a:gd name="T28" fmla="*/ 154 w 491"/>
                      <a:gd name="T29" fmla="*/ 447 h 543"/>
                      <a:gd name="T30" fmla="*/ 113 w 491"/>
                      <a:gd name="T31" fmla="*/ 474 h 543"/>
                      <a:gd name="T32" fmla="*/ 72 w 491"/>
                      <a:gd name="T33" fmla="*/ 493 h 543"/>
                      <a:gd name="T34" fmla="*/ 41 w 491"/>
                      <a:gd name="T35" fmla="*/ 507 h 543"/>
                      <a:gd name="T36" fmla="*/ 27 w 491"/>
                      <a:gd name="T37" fmla="*/ 509 h 543"/>
                      <a:gd name="T38" fmla="*/ 21 w 491"/>
                      <a:gd name="T39" fmla="*/ 509 h 543"/>
                      <a:gd name="T40" fmla="*/ 15 w 491"/>
                      <a:gd name="T41" fmla="*/ 509 h 543"/>
                      <a:gd name="T42" fmla="*/ 0 w 491"/>
                      <a:gd name="T43" fmla="*/ 499 h 543"/>
                      <a:gd name="T44" fmla="*/ 0 w 491"/>
                      <a:gd name="T45" fmla="*/ 498 h 543"/>
                      <a:gd name="T46" fmla="*/ 29 w 491"/>
                      <a:gd name="T47" fmla="*/ 533 h 543"/>
                      <a:gd name="T48" fmla="*/ 45 w 491"/>
                      <a:gd name="T49" fmla="*/ 542 h 543"/>
                      <a:gd name="T50" fmla="*/ 49 w 491"/>
                      <a:gd name="T51" fmla="*/ 542 h 543"/>
                      <a:gd name="T52" fmla="*/ 56 w 491"/>
                      <a:gd name="T53" fmla="*/ 542 h 543"/>
                      <a:gd name="T54" fmla="*/ 70 w 491"/>
                      <a:gd name="T55" fmla="*/ 539 h 543"/>
                      <a:gd name="T56" fmla="*/ 103 w 491"/>
                      <a:gd name="T57" fmla="*/ 530 h 543"/>
                      <a:gd name="T58" fmla="*/ 143 w 491"/>
                      <a:gd name="T59" fmla="*/ 509 h 543"/>
                      <a:gd name="T60" fmla="*/ 182 w 491"/>
                      <a:gd name="T61" fmla="*/ 479 h 543"/>
                      <a:gd name="T62" fmla="*/ 227 w 491"/>
                      <a:gd name="T63" fmla="*/ 444 h 543"/>
                      <a:gd name="T64" fmla="*/ 274 w 491"/>
                      <a:gd name="T65" fmla="*/ 407 h 543"/>
                      <a:gd name="T66" fmla="*/ 315 w 491"/>
                      <a:gd name="T67" fmla="*/ 363 h 543"/>
                      <a:gd name="T68" fmla="*/ 358 w 491"/>
                      <a:gd name="T69" fmla="*/ 312 h 543"/>
                      <a:gd name="T70" fmla="*/ 393 w 491"/>
                      <a:gd name="T71" fmla="*/ 261 h 543"/>
                      <a:gd name="T72" fmla="*/ 426 w 491"/>
                      <a:gd name="T73" fmla="*/ 213 h 543"/>
                      <a:gd name="T74" fmla="*/ 453 w 491"/>
                      <a:gd name="T75" fmla="*/ 166 h 543"/>
                      <a:gd name="T76" fmla="*/ 474 w 491"/>
                      <a:gd name="T77" fmla="*/ 122 h 543"/>
                      <a:gd name="T78" fmla="*/ 483 w 491"/>
                      <a:gd name="T79" fmla="*/ 83 h 543"/>
                      <a:gd name="T80" fmla="*/ 490 w 491"/>
                      <a:gd name="T81" fmla="*/ 69 h 543"/>
                      <a:gd name="T82" fmla="*/ 490 w 491"/>
                      <a:gd name="T83" fmla="*/ 60 h 543"/>
                      <a:gd name="T84" fmla="*/ 490 w 491"/>
                      <a:gd name="T85" fmla="*/ 55 h 543"/>
                      <a:gd name="T86" fmla="*/ 482 w 491"/>
                      <a:gd name="T87" fmla="*/ 34 h 543"/>
                      <a:gd name="T88" fmla="*/ 482 w 491"/>
                      <a:gd name="T89" fmla="*/ 36 h 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91" h="543">
                        <a:moveTo>
                          <a:pt x="482" y="36"/>
                        </a:moveTo>
                        <a:lnTo>
                          <a:pt x="454" y="0"/>
                        </a:lnTo>
                        <a:lnTo>
                          <a:pt x="458" y="18"/>
                        </a:lnTo>
                        <a:lnTo>
                          <a:pt x="458" y="27"/>
                        </a:lnTo>
                        <a:lnTo>
                          <a:pt x="458" y="34"/>
                        </a:lnTo>
                        <a:lnTo>
                          <a:pt x="458" y="48"/>
                        </a:lnTo>
                        <a:lnTo>
                          <a:pt x="444" y="86"/>
                        </a:lnTo>
                        <a:lnTo>
                          <a:pt x="425" y="129"/>
                        </a:lnTo>
                        <a:lnTo>
                          <a:pt x="397" y="180"/>
                        </a:lnTo>
                        <a:lnTo>
                          <a:pt x="366" y="232"/>
                        </a:lnTo>
                        <a:lnTo>
                          <a:pt x="329" y="277"/>
                        </a:lnTo>
                        <a:lnTo>
                          <a:pt x="286" y="326"/>
                        </a:lnTo>
                        <a:lnTo>
                          <a:pt x="245" y="370"/>
                        </a:lnTo>
                        <a:lnTo>
                          <a:pt x="200" y="412"/>
                        </a:lnTo>
                        <a:lnTo>
                          <a:pt x="154" y="447"/>
                        </a:lnTo>
                        <a:lnTo>
                          <a:pt x="113" y="474"/>
                        </a:lnTo>
                        <a:lnTo>
                          <a:pt x="72" y="493"/>
                        </a:lnTo>
                        <a:lnTo>
                          <a:pt x="41" y="507"/>
                        </a:lnTo>
                        <a:lnTo>
                          <a:pt x="27" y="509"/>
                        </a:lnTo>
                        <a:lnTo>
                          <a:pt x="21" y="509"/>
                        </a:lnTo>
                        <a:lnTo>
                          <a:pt x="15" y="509"/>
                        </a:lnTo>
                        <a:lnTo>
                          <a:pt x="0" y="499"/>
                        </a:lnTo>
                        <a:lnTo>
                          <a:pt x="0" y="498"/>
                        </a:lnTo>
                        <a:lnTo>
                          <a:pt x="29" y="533"/>
                        </a:lnTo>
                        <a:lnTo>
                          <a:pt x="45" y="542"/>
                        </a:lnTo>
                        <a:lnTo>
                          <a:pt x="49" y="542"/>
                        </a:lnTo>
                        <a:lnTo>
                          <a:pt x="56" y="542"/>
                        </a:lnTo>
                        <a:lnTo>
                          <a:pt x="70" y="539"/>
                        </a:lnTo>
                        <a:lnTo>
                          <a:pt x="103" y="530"/>
                        </a:lnTo>
                        <a:lnTo>
                          <a:pt x="143" y="509"/>
                        </a:lnTo>
                        <a:lnTo>
                          <a:pt x="182" y="479"/>
                        </a:lnTo>
                        <a:lnTo>
                          <a:pt x="227" y="444"/>
                        </a:lnTo>
                        <a:lnTo>
                          <a:pt x="274" y="407"/>
                        </a:lnTo>
                        <a:lnTo>
                          <a:pt x="315" y="363"/>
                        </a:lnTo>
                        <a:lnTo>
                          <a:pt x="358" y="312"/>
                        </a:lnTo>
                        <a:lnTo>
                          <a:pt x="393" y="261"/>
                        </a:lnTo>
                        <a:lnTo>
                          <a:pt x="426" y="213"/>
                        </a:lnTo>
                        <a:lnTo>
                          <a:pt x="453" y="166"/>
                        </a:lnTo>
                        <a:lnTo>
                          <a:pt x="474" y="122"/>
                        </a:lnTo>
                        <a:lnTo>
                          <a:pt x="483" y="83"/>
                        </a:lnTo>
                        <a:lnTo>
                          <a:pt x="490" y="69"/>
                        </a:lnTo>
                        <a:lnTo>
                          <a:pt x="490" y="60"/>
                        </a:lnTo>
                        <a:lnTo>
                          <a:pt x="490" y="55"/>
                        </a:lnTo>
                        <a:lnTo>
                          <a:pt x="482" y="34"/>
                        </a:lnTo>
                        <a:lnTo>
                          <a:pt x="482" y="36"/>
                        </a:lnTo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2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4394" y="1054"/>
                    <a:ext cx="502" cy="557"/>
                  </a:xfrm>
                  <a:custGeom>
                    <a:avLst/>
                    <a:gdLst>
                      <a:gd name="T0" fmla="*/ 493 w 502"/>
                      <a:gd name="T1" fmla="*/ 37 h 557"/>
                      <a:gd name="T2" fmla="*/ 464 w 502"/>
                      <a:gd name="T3" fmla="*/ 0 h 557"/>
                      <a:gd name="T4" fmla="*/ 468 w 502"/>
                      <a:gd name="T5" fmla="*/ 18 h 557"/>
                      <a:gd name="T6" fmla="*/ 468 w 502"/>
                      <a:gd name="T7" fmla="*/ 28 h 557"/>
                      <a:gd name="T8" fmla="*/ 468 w 502"/>
                      <a:gd name="T9" fmla="*/ 35 h 557"/>
                      <a:gd name="T10" fmla="*/ 468 w 502"/>
                      <a:gd name="T11" fmla="*/ 50 h 557"/>
                      <a:gd name="T12" fmla="*/ 454 w 502"/>
                      <a:gd name="T13" fmla="*/ 87 h 557"/>
                      <a:gd name="T14" fmla="*/ 434 w 502"/>
                      <a:gd name="T15" fmla="*/ 132 h 557"/>
                      <a:gd name="T16" fmla="*/ 406 w 502"/>
                      <a:gd name="T17" fmla="*/ 185 h 557"/>
                      <a:gd name="T18" fmla="*/ 374 w 502"/>
                      <a:gd name="T19" fmla="*/ 237 h 557"/>
                      <a:gd name="T20" fmla="*/ 336 w 502"/>
                      <a:gd name="T21" fmla="*/ 285 h 557"/>
                      <a:gd name="T22" fmla="*/ 292 w 502"/>
                      <a:gd name="T23" fmla="*/ 335 h 557"/>
                      <a:gd name="T24" fmla="*/ 250 w 502"/>
                      <a:gd name="T25" fmla="*/ 380 h 557"/>
                      <a:gd name="T26" fmla="*/ 204 w 502"/>
                      <a:gd name="T27" fmla="*/ 423 h 557"/>
                      <a:gd name="T28" fmla="*/ 158 w 502"/>
                      <a:gd name="T29" fmla="*/ 458 h 557"/>
                      <a:gd name="T30" fmla="*/ 116 w 502"/>
                      <a:gd name="T31" fmla="*/ 486 h 557"/>
                      <a:gd name="T32" fmla="*/ 73 w 502"/>
                      <a:gd name="T33" fmla="*/ 505 h 557"/>
                      <a:gd name="T34" fmla="*/ 42 w 502"/>
                      <a:gd name="T35" fmla="*/ 520 h 557"/>
                      <a:gd name="T36" fmla="*/ 28 w 502"/>
                      <a:gd name="T37" fmla="*/ 522 h 557"/>
                      <a:gd name="T38" fmla="*/ 22 w 502"/>
                      <a:gd name="T39" fmla="*/ 522 h 557"/>
                      <a:gd name="T40" fmla="*/ 16 w 502"/>
                      <a:gd name="T41" fmla="*/ 522 h 557"/>
                      <a:gd name="T42" fmla="*/ 0 w 502"/>
                      <a:gd name="T43" fmla="*/ 512 h 557"/>
                      <a:gd name="T44" fmla="*/ 0 w 502"/>
                      <a:gd name="T45" fmla="*/ 511 h 557"/>
                      <a:gd name="T46" fmla="*/ 29 w 502"/>
                      <a:gd name="T47" fmla="*/ 546 h 557"/>
                      <a:gd name="T48" fmla="*/ 46 w 502"/>
                      <a:gd name="T49" fmla="*/ 556 h 557"/>
                      <a:gd name="T50" fmla="*/ 49 w 502"/>
                      <a:gd name="T51" fmla="*/ 556 h 557"/>
                      <a:gd name="T52" fmla="*/ 58 w 502"/>
                      <a:gd name="T53" fmla="*/ 556 h 557"/>
                      <a:gd name="T54" fmla="*/ 72 w 502"/>
                      <a:gd name="T55" fmla="*/ 553 h 557"/>
                      <a:gd name="T56" fmla="*/ 106 w 502"/>
                      <a:gd name="T57" fmla="*/ 544 h 557"/>
                      <a:gd name="T58" fmla="*/ 145 w 502"/>
                      <a:gd name="T59" fmla="*/ 522 h 557"/>
                      <a:gd name="T60" fmla="*/ 186 w 502"/>
                      <a:gd name="T61" fmla="*/ 491 h 557"/>
                      <a:gd name="T62" fmla="*/ 232 w 502"/>
                      <a:gd name="T63" fmla="*/ 456 h 557"/>
                      <a:gd name="T64" fmla="*/ 280 w 502"/>
                      <a:gd name="T65" fmla="*/ 417 h 557"/>
                      <a:gd name="T66" fmla="*/ 322 w 502"/>
                      <a:gd name="T67" fmla="*/ 373 h 557"/>
                      <a:gd name="T68" fmla="*/ 366 w 502"/>
                      <a:gd name="T69" fmla="*/ 321 h 557"/>
                      <a:gd name="T70" fmla="*/ 402 w 502"/>
                      <a:gd name="T71" fmla="*/ 268 h 557"/>
                      <a:gd name="T72" fmla="*/ 437 w 502"/>
                      <a:gd name="T73" fmla="*/ 218 h 557"/>
                      <a:gd name="T74" fmla="*/ 462 w 502"/>
                      <a:gd name="T75" fmla="*/ 171 h 557"/>
                      <a:gd name="T76" fmla="*/ 484 w 502"/>
                      <a:gd name="T77" fmla="*/ 125 h 557"/>
                      <a:gd name="T78" fmla="*/ 494 w 502"/>
                      <a:gd name="T79" fmla="*/ 85 h 557"/>
                      <a:gd name="T80" fmla="*/ 501 w 502"/>
                      <a:gd name="T81" fmla="*/ 70 h 557"/>
                      <a:gd name="T82" fmla="*/ 501 w 502"/>
                      <a:gd name="T83" fmla="*/ 61 h 557"/>
                      <a:gd name="T84" fmla="*/ 501 w 502"/>
                      <a:gd name="T85" fmla="*/ 57 h 557"/>
                      <a:gd name="T86" fmla="*/ 493 w 502"/>
                      <a:gd name="T87" fmla="*/ 35 h 557"/>
                      <a:gd name="T88" fmla="*/ 493 w 502"/>
                      <a:gd name="T89" fmla="*/ 37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02" h="557">
                        <a:moveTo>
                          <a:pt x="493" y="37"/>
                        </a:moveTo>
                        <a:lnTo>
                          <a:pt x="464" y="0"/>
                        </a:lnTo>
                        <a:lnTo>
                          <a:pt x="468" y="18"/>
                        </a:lnTo>
                        <a:lnTo>
                          <a:pt x="468" y="28"/>
                        </a:lnTo>
                        <a:lnTo>
                          <a:pt x="468" y="35"/>
                        </a:lnTo>
                        <a:lnTo>
                          <a:pt x="468" y="50"/>
                        </a:lnTo>
                        <a:lnTo>
                          <a:pt x="454" y="87"/>
                        </a:lnTo>
                        <a:lnTo>
                          <a:pt x="434" y="132"/>
                        </a:lnTo>
                        <a:lnTo>
                          <a:pt x="406" y="185"/>
                        </a:lnTo>
                        <a:lnTo>
                          <a:pt x="374" y="237"/>
                        </a:lnTo>
                        <a:lnTo>
                          <a:pt x="336" y="285"/>
                        </a:lnTo>
                        <a:lnTo>
                          <a:pt x="292" y="335"/>
                        </a:lnTo>
                        <a:lnTo>
                          <a:pt x="250" y="380"/>
                        </a:lnTo>
                        <a:lnTo>
                          <a:pt x="204" y="423"/>
                        </a:lnTo>
                        <a:lnTo>
                          <a:pt x="158" y="458"/>
                        </a:lnTo>
                        <a:lnTo>
                          <a:pt x="116" y="486"/>
                        </a:lnTo>
                        <a:lnTo>
                          <a:pt x="73" y="505"/>
                        </a:lnTo>
                        <a:lnTo>
                          <a:pt x="42" y="520"/>
                        </a:lnTo>
                        <a:lnTo>
                          <a:pt x="28" y="522"/>
                        </a:lnTo>
                        <a:lnTo>
                          <a:pt x="22" y="522"/>
                        </a:lnTo>
                        <a:lnTo>
                          <a:pt x="16" y="522"/>
                        </a:lnTo>
                        <a:lnTo>
                          <a:pt x="0" y="512"/>
                        </a:lnTo>
                        <a:lnTo>
                          <a:pt x="0" y="511"/>
                        </a:lnTo>
                        <a:lnTo>
                          <a:pt x="29" y="546"/>
                        </a:lnTo>
                        <a:lnTo>
                          <a:pt x="46" y="556"/>
                        </a:lnTo>
                        <a:lnTo>
                          <a:pt x="49" y="556"/>
                        </a:lnTo>
                        <a:lnTo>
                          <a:pt x="58" y="556"/>
                        </a:lnTo>
                        <a:lnTo>
                          <a:pt x="72" y="553"/>
                        </a:lnTo>
                        <a:lnTo>
                          <a:pt x="106" y="544"/>
                        </a:lnTo>
                        <a:lnTo>
                          <a:pt x="145" y="522"/>
                        </a:lnTo>
                        <a:lnTo>
                          <a:pt x="186" y="491"/>
                        </a:lnTo>
                        <a:lnTo>
                          <a:pt x="232" y="456"/>
                        </a:lnTo>
                        <a:lnTo>
                          <a:pt x="280" y="417"/>
                        </a:lnTo>
                        <a:lnTo>
                          <a:pt x="322" y="373"/>
                        </a:lnTo>
                        <a:lnTo>
                          <a:pt x="366" y="321"/>
                        </a:lnTo>
                        <a:lnTo>
                          <a:pt x="402" y="268"/>
                        </a:lnTo>
                        <a:lnTo>
                          <a:pt x="437" y="218"/>
                        </a:lnTo>
                        <a:lnTo>
                          <a:pt x="462" y="171"/>
                        </a:lnTo>
                        <a:lnTo>
                          <a:pt x="484" y="125"/>
                        </a:lnTo>
                        <a:lnTo>
                          <a:pt x="494" y="85"/>
                        </a:lnTo>
                        <a:lnTo>
                          <a:pt x="501" y="70"/>
                        </a:lnTo>
                        <a:lnTo>
                          <a:pt x="501" y="61"/>
                        </a:lnTo>
                        <a:lnTo>
                          <a:pt x="501" y="57"/>
                        </a:lnTo>
                        <a:lnTo>
                          <a:pt x="493" y="35"/>
                        </a:lnTo>
                        <a:lnTo>
                          <a:pt x="493" y="3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3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4617" y="1304"/>
                    <a:ext cx="69" cy="90"/>
                  </a:xfrm>
                  <a:custGeom>
                    <a:avLst/>
                    <a:gdLst>
                      <a:gd name="T0" fmla="*/ 68 w 69"/>
                      <a:gd name="T1" fmla="*/ 81 h 90"/>
                      <a:gd name="T2" fmla="*/ 3 w 69"/>
                      <a:gd name="T3" fmla="*/ 0 h 90"/>
                      <a:gd name="T4" fmla="*/ 0 w 69"/>
                      <a:gd name="T5" fmla="*/ 8 h 90"/>
                      <a:gd name="T6" fmla="*/ 61 w 69"/>
                      <a:gd name="T7" fmla="*/ 89 h 90"/>
                      <a:gd name="T8" fmla="*/ 68 w 69"/>
                      <a:gd name="T9" fmla="*/ 8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90">
                        <a:moveTo>
                          <a:pt x="68" y="81"/>
                        </a:moveTo>
                        <a:lnTo>
                          <a:pt x="3" y="0"/>
                        </a:lnTo>
                        <a:lnTo>
                          <a:pt x="0" y="8"/>
                        </a:lnTo>
                        <a:lnTo>
                          <a:pt x="61" y="89"/>
                        </a:lnTo>
                        <a:lnTo>
                          <a:pt x="68" y="8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4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4609" y="1301"/>
                    <a:ext cx="18" cy="17"/>
                  </a:xfrm>
                  <a:custGeom>
                    <a:avLst/>
                    <a:gdLst>
                      <a:gd name="T0" fmla="*/ 17 w 18"/>
                      <a:gd name="T1" fmla="*/ 0 h 17"/>
                      <a:gd name="T2" fmla="*/ 12 w 18"/>
                      <a:gd name="T3" fmla="*/ 0 h 17"/>
                      <a:gd name="T4" fmla="*/ 0 w 18"/>
                      <a:gd name="T5" fmla="*/ 13 h 17"/>
                      <a:gd name="T6" fmla="*/ 2 w 18"/>
                      <a:gd name="T7" fmla="*/ 16 h 17"/>
                      <a:gd name="T8" fmla="*/ 17 w 18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7">
                        <a:moveTo>
                          <a:pt x="17" y="0"/>
                        </a:moveTo>
                        <a:lnTo>
                          <a:pt x="12" y="0"/>
                        </a:lnTo>
                        <a:lnTo>
                          <a:pt x="0" y="13"/>
                        </a:lnTo>
                        <a:lnTo>
                          <a:pt x="2" y="16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5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275"/>
                    <a:ext cx="11" cy="2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6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91" y="1290"/>
                    <a:ext cx="21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7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4594" y="1275"/>
                    <a:ext cx="17" cy="17"/>
                  </a:xfrm>
                  <a:custGeom>
                    <a:avLst/>
                    <a:gdLst>
                      <a:gd name="T0" fmla="*/ 2 w 17"/>
                      <a:gd name="T1" fmla="*/ 5 h 17"/>
                      <a:gd name="T2" fmla="*/ 0 w 17"/>
                      <a:gd name="T3" fmla="*/ 16 h 17"/>
                      <a:gd name="T4" fmla="*/ 9 w 17"/>
                      <a:gd name="T5" fmla="*/ 10 h 17"/>
                      <a:gd name="T6" fmla="*/ 16 w 17"/>
                      <a:gd name="T7" fmla="*/ 0 h 17"/>
                      <a:gd name="T8" fmla="*/ 2 w 17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2" y="5"/>
                        </a:moveTo>
                        <a:lnTo>
                          <a:pt x="0" y="16"/>
                        </a:lnTo>
                        <a:lnTo>
                          <a:pt x="9" y="10"/>
                        </a:lnTo>
                        <a:lnTo>
                          <a:pt x="16" y="0"/>
                        </a:lnTo>
                        <a:lnTo>
                          <a:pt x="2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8" name="Freeform 162"/>
                  <p:cNvSpPr>
                    <a:spLocks noChangeAspect="1"/>
                  </p:cNvSpPr>
                  <p:nvPr/>
                </p:nvSpPr>
                <p:spPr bwMode="auto">
                  <a:xfrm>
                    <a:off x="4406" y="1134"/>
                    <a:ext cx="54" cy="420"/>
                  </a:xfrm>
                  <a:custGeom>
                    <a:avLst/>
                    <a:gdLst>
                      <a:gd name="T0" fmla="*/ 0 w 54"/>
                      <a:gd name="T1" fmla="*/ 416 h 420"/>
                      <a:gd name="T2" fmla="*/ 49 w 54"/>
                      <a:gd name="T3" fmla="*/ 0 h 420"/>
                      <a:gd name="T4" fmla="*/ 53 w 54"/>
                      <a:gd name="T5" fmla="*/ 0 h 420"/>
                      <a:gd name="T6" fmla="*/ 1 w 54"/>
                      <a:gd name="T7" fmla="*/ 419 h 420"/>
                      <a:gd name="T8" fmla="*/ 0 w 54"/>
                      <a:gd name="T9" fmla="*/ 419 h 420"/>
                      <a:gd name="T10" fmla="*/ 0 w 54"/>
                      <a:gd name="T11" fmla="*/ 416 h 4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4" h="420">
                        <a:moveTo>
                          <a:pt x="0" y="416"/>
                        </a:moveTo>
                        <a:lnTo>
                          <a:pt x="49" y="0"/>
                        </a:lnTo>
                        <a:lnTo>
                          <a:pt x="53" y="0"/>
                        </a:lnTo>
                        <a:lnTo>
                          <a:pt x="1" y="419"/>
                        </a:lnTo>
                        <a:lnTo>
                          <a:pt x="0" y="419"/>
                        </a:lnTo>
                        <a:lnTo>
                          <a:pt x="0" y="4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9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4406" y="1134"/>
                    <a:ext cx="65" cy="434"/>
                  </a:xfrm>
                  <a:custGeom>
                    <a:avLst/>
                    <a:gdLst>
                      <a:gd name="T0" fmla="*/ 0 w 65"/>
                      <a:gd name="T1" fmla="*/ 430 h 434"/>
                      <a:gd name="T2" fmla="*/ 60 w 65"/>
                      <a:gd name="T3" fmla="*/ 0 h 434"/>
                      <a:gd name="T4" fmla="*/ 64 w 65"/>
                      <a:gd name="T5" fmla="*/ 0 h 434"/>
                      <a:gd name="T6" fmla="*/ 2 w 65"/>
                      <a:gd name="T7" fmla="*/ 433 h 434"/>
                      <a:gd name="T8" fmla="*/ 0 w 65"/>
                      <a:gd name="T9" fmla="*/ 433 h 434"/>
                      <a:gd name="T10" fmla="*/ 0 w 65"/>
                      <a:gd name="T11" fmla="*/ 430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434">
                        <a:moveTo>
                          <a:pt x="0" y="430"/>
                        </a:moveTo>
                        <a:lnTo>
                          <a:pt x="60" y="0"/>
                        </a:lnTo>
                        <a:lnTo>
                          <a:pt x="64" y="0"/>
                        </a:lnTo>
                        <a:lnTo>
                          <a:pt x="2" y="433"/>
                        </a:lnTo>
                        <a:lnTo>
                          <a:pt x="0" y="433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0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4486" y="1048"/>
                    <a:ext cx="358" cy="57"/>
                  </a:xfrm>
                  <a:custGeom>
                    <a:avLst/>
                    <a:gdLst>
                      <a:gd name="T0" fmla="*/ 2 w 358"/>
                      <a:gd name="T1" fmla="*/ 56 h 57"/>
                      <a:gd name="T2" fmla="*/ 0 w 358"/>
                      <a:gd name="T3" fmla="*/ 54 h 57"/>
                      <a:gd name="T4" fmla="*/ 350 w 358"/>
                      <a:gd name="T5" fmla="*/ 1 h 57"/>
                      <a:gd name="T6" fmla="*/ 353 w 358"/>
                      <a:gd name="T7" fmla="*/ 0 h 57"/>
                      <a:gd name="T8" fmla="*/ 357 w 358"/>
                      <a:gd name="T9" fmla="*/ 1 h 57"/>
                      <a:gd name="T10" fmla="*/ 357 w 358"/>
                      <a:gd name="T11" fmla="*/ 5 h 57"/>
                      <a:gd name="T12" fmla="*/ 2 w 358"/>
                      <a:gd name="T13" fmla="*/ 5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58" h="57">
                        <a:moveTo>
                          <a:pt x="2" y="56"/>
                        </a:moveTo>
                        <a:lnTo>
                          <a:pt x="0" y="54"/>
                        </a:lnTo>
                        <a:lnTo>
                          <a:pt x="350" y="1"/>
                        </a:lnTo>
                        <a:lnTo>
                          <a:pt x="353" y="0"/>
                        </a:lnTo>
                        <a:lnTo>
                          <a:pt x="357" y="1"/>
                        </a:lnTo>
                        <a:lnTo>
                          <a:pt x="357" y="5"/>
                        </a:lnTo>
                        <a:lnTo>
                          <a:pt x="2" y="5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1" name="Freeform 165"/>
                  <p:cNvSpPr>
                    <a:spLocks noChangeAspect="1"/>
                  </p:cNvSpPr>
                  <p:nvPr/>
                </p:nvSpPr>
                <p:spPr bwMode="auto">
                  <a:xfrm>
                    <a:off x="4486" y="1048"/>
                    <a:ext cx="370" cy="71"/>
                  </a:xfrm>
                  <a:custGeom>
                    <a:avLst/>
                    <a:gdLst>
                      <a:gd name="T0" fmla="*/ 2 w 370"/>
                      <a:gd name="T1" fmla="*/ 70 h 71"/>
                      <a:gd name="T2" fmla="*/ 0 w 370"/>
                      <a:gd name="T3" fmla="*/ 67 h 71"/>
                      <a:gd name="T4" fmla="*/ 362 w 370"/>
                      <a:gd name="T5" fmla="*/ 2 h 71"/>
                      <a:gd name="T6" fmla="*/ 365 w 370"/>
                      <a:gd name="T7" fmla="*/ 0 h 71"/>
                      <a:gd name="T8" fmla="*/ 369 w 370"/>
                      <a:gd name="T9" fmla="*/ 2 h 71"/>
                      <a:gd name="T10" fmla="*/ 369 w 370"/>
                      <a:gd name="T11" fmla="*/ 7 h 71"/>
                      <a:gd name="T12" fmla="*/ 2 w 370"/>
                      <a:gd name="T13" fmla="*/ 7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0" h="71">
                        <a:moveTo>
                          <a:pt x="2" y="70"/>
                        </a:moveTo>
                        <a:lnTo>
                          <a:pt x="0" y="67"/>
                        </a:lnTo>
                        <a:lnTo>
                          <a:pt x="362" y="2"/>
                        </a:lnTo>
                        <a:lnTo>
                          <a:pt x="365" y="0"/>
                        </a:lnTo>
                        <a:lnTo>
                          <a:pt x="369" y="2"/>
                        </a:lnTo>
                        <a:lnTo>
                          <a:pt x="369" y="7"/>
                        </a:lnTo>
                        <a:lnTo>
                          <a:pt x="2" y="7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2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4482" y="1128"/>
                    <a:ext cx="239" cy="197"/>
                  </a:xfrm>
                  <a:custGeom>
                    <a:avLst/>
                    <a:gdLst>
                      <a:gd name="T0" fmla="*/ 230 w 239"/>
                      <a:gd name="T1" fmla="*/ 196 h 197"/>
                      <a:gd name="T2" fmla="*/ 238 w 239"/>
                      <a:gd name="T3" fmla="*/ 194 h 197"/>
                      <a:gd name="T4" fmla="*/ 0 w 239"/>
                      <a:gd name="T5" fmla="*/ 0 h 197"/>
                      <a:gd name="T6" fmla="*/ 0 w 239"/>
                      <a:gd name="T7" fmla="*/ 4 h 197"/>
                      <a:gd name="T8" fmla="*/ 230 w 239"/>
                      <a:gd name="T9" fmla="*/ 196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9" h="197">
                        <a:moveTo>
                          <a:pt x="230" y="196"/>
                        </a:moveTo>
                        <a:lnTo>
                          <a:pt x="238" y="19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30" y="19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3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4482" y="1128"/>
                    <a:ext cx="254" cy="213"/>
                  </a:xfrm>
                  <a:custGeom>
                    <a:avLst/>
                    <a:gdLst>
                      <a:gd name="T0" fmla="*/ 245 w 254"/>
                      <a:gd name="T1" fmla="*/ 212 h 213"/>
                      <a:gd name="T2" fmla="*/ 253 w 254"/>
                      <a:gd name="T3" fmla="*/ 209 h 213"/>
                      <a:gd name="T4" fmla="*/ 0 w 254"/>
                      <a:gd name="T5" fmla="*/ 0 h 213"/>
                      <a:gd name="T6" fmla="*/ 0 w 254"/>
                      <a:gd name="T7" fmla="*/ 4 h 213"/>
                      <a:gd name="T8" fmla="*/ 245 w 254"/>
                      <a:gd name="T9" fmla="*/ 212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4" h="213">
                        <a:moveTo>
                          <a:pt x="245" y="212"/>
                        </a:moveTo>
                        <a:lnTo>
                          <a:pt x="253" y="209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45" y="2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4" name="Freeform 168"/>
                  <p:cNvSpPr>
                    <a:spLocks noChangeAspect="1"/>
                  </p:cNvSpPr>
                  <p:nvPr/>
                </p:nvSpPr>
                <p:spPr bwMode="auto">
                  <a:xfrm>
                    <a:off x="4494" y="1214"/>
                    <a:ext cx="17" cy="64"/>
                  </a:xfrm>
                  <a:custGeom>
                    <a:avLst/>
                    <a:gdLst>
                      <a:gd name="T0" fmla="*/ 16 w 17"/>
                      <a:gd name="T1" fmla="*/ 59 h 64"/>
                      <a:gd name="T2" fmla="*/ 0 w 17"/>
                      <a:gd name="T3" fmla="*/ 0 h 64"/>
                      <a:gd name="T4" fmla="*/ 0 w 17"/>
                      <a:gd name="T5" fmla="*/ 1 h 64"/>
                      <a:gd name="T6" fmla="*/ 11 w 17"/>
                      <a:gd name="T7" fmla="*/ 63 h 64"/>
                      <a:gd name="T8" fmla="*/ 16 w 17"/>
                      <a:gd name="T9" fmla="*/ 63 h 64"/>
                      <a:gd name="T10" fmla="*/ 16 w 17"/>
                      <a:gd name="T11" fmla="*/ 59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64">
                        <a:moveTo>
                          <a:pt x="16" y="59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1" y="63"/>
                        </a:lnTo>
                        <a:lnTo>
                          <a:pt x="16" y="63"/>
                        </a:lnTo>
                        <a:lnTo>
                          <a:pt x="16" y="5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5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4494" y="1214"/>
                    <a:ext cx="25" cy="77"/>
                  </a:xfrm>
                  <a:custGeom>
                    <a:avLst/>
                    <a:gdLst>
                      <a:gd name="T0" fmla="*/ 24 w 25"/>
                      <a:gd name="T1" fmla="*/ 71 h 77"/>
                      <a:gd name="T2" fmla="*/ 0 w 25"/>
                      <a:gd name="T3" fmla="*/ 0 h 77"/>
                      <a:gd name="T4" fmla="*/ 0 w 25"/>
                      <a:gd name="T5" fmla="*/ 2 h 77"/>
                      <a:gd name="T6" fmla="*/ 17 w 25"/>
                      <a:gd name="T7" fmla="*/ 76 h 77"/>
                      <a:gd name="T8" fmla="*/ 24 w 25"/>
                      <a:gd name="T9" fmla="*/ 76 h 77"/>
                      <a:gd name="T10" fmla="*/ 24 w 25"/>
                      <a:gd name="T11" fmla="*/ 71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77">
                        <a:moveTo>
                          <a:pt x="24" y="71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7" y="76"/>
                        </a:lnTo>
                        <a:lnTo>
                          <a:pt x="24" y="76"/>
                        </a:lnTo>
                        <a:lnTo>
                          <a:pt x="24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6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4837" y="1507"/>
                    <a:ext cx="19" cy="21"/>
                  </a:xfrm>
                  <a:custGeom>
                    <a:avLst/>
                    <a:gdLst>
                      <a:gd name="T0" fmla="*/ 15 w 19"/>
                      <a:gd name="T1" fmla="*/ 20 h 21"/>
                      <a:gd name="T2" fmla="*/ 18 w 19"/>
                      <a:gd name="T3" fmla="*/ 6 h 21"/>
                      <a:gd name="T4" fmla="*/ 7 w 19"/>
                      <a:gd name="T5" fmla="*/ 0 h 21"/>
                      <a:gd name="T6" fmla="*/ 0 w 19"/>
                      <a:gd name="T7" fmla="*/ 6 h 21"/>
                      <a:gd name="T8" fmla="*/ 0 w 19"/>
                      <a:gd name="T9" fmla="*/ 20 h 21"/>
                      <a:gd name="T10" fmla="*/ 15 w 19"/>
                      <a:gd name="T11" fmla="*/ 2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21">
                        <a:moveTo>
                          <a:pt x="15" y="20"/>
                        </a:moveTo>
                        <a:lnTo>
                          <a:pt x="18" y="6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  <a:lnTo>
                          <a:pt x="0" y="20"/>
                        </a:lnTo>
                        <a:lnTo>
                          <a:pt x="15" y="20"/>
                        </a:lnTo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7" name="Freeform 171"/>
                  <p:cNvSpPr>
                    <a:spLocks noChangeAspect="1"/>
                  </p:cNvSpPr>
                  <p:nvPr/>
                </p:nvSpPr>
                <p:spPr bwMode="auto">
                  <a:xfrm>
                    <a:off x="4837" y="1507"/>
                    <a:ext cx="30" cy="34"/>
                  </a:xfrm>
                  <a:custGeom>
                    <a:avLst/>
                    <a:gdLst>
                      <a:gd name="T0" fmla="*/ 25 w 30"/>
                      <a:gd name="T1" fmla="*/ 33 h 34"/>
                      <a:gd name="T2" fmla="*/ 29 w 30"/>
                      <a:gd name="T3" fmla="*/ 11 h 34"/>
                      <a:gd name="T4" fmla="*/ 11 w 30"/>
                      <a:gd name="T5" fmla="*/ 0 h 34"/>
                      <a:gd name="T6" fmla="*/ 0 w 30"/>
                      <a:gd name="T7" fmla="*/ 11 h 34"/>
                      <a:gd name="T8" fmla="*/ 0 w 30"/>
                      <a:gd name="T9" fmla="*/ 33 h 34"/>
                      <a:gd name="T10" fmla="*/ 25 w 30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34">
                        <a:moveTo>
                          <a:pt x="25" y="33"/>
                        </a:moveTo>
                        <a:lnTo>
                          <a:pt x="29" y="11"/>
                        </a:lnTo>
                        <a:lnTo>
                          <a:pt x="11" y="0"/>
                        </a:lnTo>
                        <a:lnTo>
                          <a:pt x="0" y="11"/>
                        </a:lnTo>
                        <a:lnTo>
                          <a:pt x="0" y="33"/>
                        </a:lnTo>
                        <a:lnTo>
                          <a:pt x="25" y="3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8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4814" y="1118"/>
                    <a:ext cx="74" cy="330"/>
                  </a:xfrm>
                  <a:custGeom>
                    <a:avLst/>
                    <a:gdLst>
                      <a:gd name="T0" fmla="*/ 71 w 74"/>
                      <a:gd name="T1" fmla="*/ 0 h 330"/>
                      <a:gd name="T2" fmla="*/ 73 w 74"/>
                      <a:gd name="T3" fmla="*/ 0 h 330"/>
                      <a:gd name="T4" fmla="*/ 0 w 74"/>
                      <a:gd name="T5" fmla="*/ 329 h 330"/>
                      <a:gd name="T6" fmla="*/ 0 w 74"/>
                      <a:gd name="T7" fmla="*/ 326 h 330"/>
                      <a:gd name="T8" fmla="*/ 62 w 74"/>
                      <a:gd name="T9" fmla="*/ 43 h 330"/>
                      <a:gd name="T10" fmla="*/ 71 w 74"/>
                      <a:gd name="T11" fmla="*/ 0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330">
                        <a:moveTo>
                          <a:pt x="71" y="0"/>
                        </a:moveTo>
                        <a:lnTo>
                          <a:pt x="73" y="0"/>
                        </a:lnTo>
                        <a:lnTo>
                          <a:pt x="0" y="329"/>
                        </a:lnTo>
                        <a:lnTo>
                          <a:pt x="0" y="326"/>
                        </a:lnTo>
                        <a:lnTo>
                          <a:pt x="62" y="43"/>
                        </a:lnTo>
                        <a:lnTo>
                          <a:pt x="7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9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4814" y="1118"/>
                    <a:ext cx="86" cy="347"/>
                  </a:xfrm>
                  <a:custGeom>
                    <a:avLst/>
                    <a:gdLst>
                      <a:gd name="T0" fmla="*/ 82 w 86"/>
                      <a:gd name="T1" fmla="*/ 0 h 347"/>
                      <a:gd name="T2" fmla="*/ 85 w 86"/>
                      <a:gd name="T3" fmla="*/ 0 h 347"/>
                      <a:gd name="T4" fmla="*/ 0 w 86"/>
                      <a:gd name="T5" fmla="*/ 346 h 347"/>
                      <a:gd name="T6" fmla="*/ 0 w 86"/>
                      <a:gd name="T7" fmla="*/ 343 h 347"/>
                      <a:gd name="T8" fmla="*/ 72 w 86"/>
                      <a:gd name="T9" fmla="*/ 44 h 347"/>
                      <a:gd name="T10" fmla="*/ 82 w 86"/>
                      <a:gd name="T11" fmla="*/ 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347">
                        <a:moveTo>
                          <a:pt x="82" y="0"/>
                        </a:moveTo>
                        <a:lnTo>
                          <a:pt x="85" y="0"/>
                        </a:lnTo>
                        <a:lnTo>
                          <a:pt x="0" y="346"/>
                        </a:lnTo>
                        <a:lnTo>
                          <a:pt x="0" y="343"/>
                        </a:lnTo>
                        <a:lnTo>
                          <a:pt x="72" y="44"/>
                        </a:lnTo>
                        <a:lnTo>
                          <a:pt x="8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3" name="Group 174"/>
                <p:cNvGrpSpPr>
                  <a:grpSpLocks noChangeAspect="1"/>
                </p:cNvGrpSpPr>
                <p:nvPr/>
              </p:nvGrpSpPr>
              <p:grpSpPr bwMode="auto">
                <a:xfrm flipH="1">
                  <a:off x="2400" y="1142"/>
                  <a:ext cx="630" cy="538"/>
                  <a:chOff x="1948" y="2216"/>
                  <a:chExt cx="306" cy="262"/>
                </a:xfrm>
              </p:grpSpPr>
              <p:sp>
                <p:nvSpPr>
                  <p:cNvPr id="74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2101" y="2322"/>
                    <a:ext cx="43" cy="53"/>
                  </a:xfrm>
                  <a:custGeom>
                    <a:avLst/>
                    <a:gdLst>
                      <a:gd name="T0" fmla="*/ 55 w 87"/>
                      <a:gd name="T1" fmla="*/ 104 h 104"/>
                      <a:gd name="T2" fmla="*/ 87 w 87"/>
                      <a:gd name="T3" fmla="*/ 58 h 104"/>
                      <a:gd name="T4" fmla="*/ 33 w 87"/>
                      <a:gd name="T5" fmla="*/ 0 h 104"/>
                      <a:gd name="T6" fmla="*/ 34 w 87"/>
                      <a:gd name="T7" fmla="*/ 0 h 104"/>
                      <a:gd name="T8" fmla="*/ 0 w 87"/>
                      <a:gd name="T9" fmla="*/ 44 h 104"/>
                      <a:gd name="T10" fmla="*/ 20 w 87"/>
                      <a:gd name="T11" fmla="*/ 83 h 104"/>
                      <a:gd name="T12" fmla="*/ 53 w 87"/>
                      <a:gd name="T13" fmla="*/ 104 h 104"/>
                      <a:gd name="T14" fmla="*/ 55 w 87"/>
                      <a:gd name="T15" fmla="*/ 104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" h="104">
                        <a:moveTo>
                          <a:pt x="55" y="104"/>
                        </a:moveTo>
                        <a:lnTo>
                          <a:pt x="87" y="58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0" y="44"/>
                        </a:lnTo>
                        <a:lnTo>
                          <a:pt x="20" y="83"/>
                        </a:lnTo>
                        <a:lnTo>
                          <a:pt x="53" y="104"/>
                        </a:lnTo>
                        <a:lnTo>
                          <a:pt x="55" y="104"/>
                        </a:lnTo>
                        <a:close/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2097" y="2322"/>
                    <a:ext cx="47" cy="57"/>
                  </a:xfrm>
                  <a:custGeom>
                    <a:avLst/>
                    <a:gdLst>
                      <a:gd name="T0" fmla="*/ 61 w 95"/>
                      <a:gd name="T1" fmla="*/ 113 h 113"/>
                      <a:gd name="T2" fmla="*/ 95 w 95"/>
                      <a:gd name="T3" fmla="*/ 63 h 113"/>
                      <a:gd name="T4" fmla="*/ 35 w 95"/>
                      <a:gd name="T5" fmla="*/ 0 h 113"/>
                      <a:gd name="T6" fmla="*/ 37 w 95"/>
                      <a:gd name="T7" fmla="*/ 0 h 113"/>
                      <a:gd name="T8" fmla="*/ 0 w 95"/>
                      <a:gd name="T9" fmla="*/ 47 h 113"/>
                      <a:gd name="T10" fmla="*/ 22 w 95"/>
                      <a:gd name="T11" fmla="*/ 89 h 113"/>
                      <a:gd name="T12" fmla="*/ 58 w 95"/>
                      <a:gd name="T13" fmla="*/ 113 h 113"/>
                      <a:gd name="T14" fmla="*/ 61 w 95"/>
                      <a:gd name="T15" fmla="*/ 113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5" h="113">
                        <a:moveTo>
                          <a:pt x="61" y="113"/>
                        </a:moveTo>
                        <a:lnTo>
                          <a:pt x="95" y="63"/>
                        </a:lnTo>
                        <a:lnTo>
                          <a:pt x="35" y="0"/>
                        </a:lnTo>
                        <a:lnTo>
                          <a:pt x="37" y="0"/>
                        </a:lnTo>
                        <a:lnTo>
                          <a:pt x="0" y="47"/>
                        </a:lnTo>
                        <a:lnTo>
                          <a:pt x="22" y="89"/>
                        </a:lnTo>
                        <a:lnTo>
                          <a:pt x="58" y="113"/>
                        </a:lnTo>
                        <a:lnTo>
                          <a:pt x="61" y="1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6" name="Freeform 177"/>
                  <p:cNvSpPr>
                    <a:spLocks noChangeAspect="1"/>
                  </p:cNvSpPr>
                  <p:nvPr/>
                </p:nvSpPr>
                <p:spPr bwMode="auto">
                  <a:xfrm>
                    <a:off x="2186" y="2241"/>
                    <a:ext cx="19" cy="24"/>
                  </a:xfrm>
                  <a:custGeom>
                    <a:avLst/>
                    <a:gdLst>
                      <a:gd name="T0" fmla="*/ 24 w 38"/>
                      <a:gd name="T1" fmla="*/ 16 h 47"/>
                      <a:gd name="T2" fmla="*/ 38 w 38"/>
                      <a:gd name="T3" fmla="*/ 47 h 47"/>
                      <a:gd name="T4" fmla="*/ 13 w 38"/>
                      <a:gd name="T5" fmla="*/ 30 h 47"/>
                      <a:gd name="T6" fmla="*/ 0 w 38"/>
                      <a:gd name="T7" fmla="*/ 0 h 47"/>
                      <a:gd name="T8" fmla="*/ 24 w 38"/>
                      <a:gd name="T9" fmla="*/ 1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47">
                        <a:moveTo>
                          <a:pt x="24" y="16"/>
                        </a:moveTo>
                        <a:lnTo>
                          <a:pt x="38" y="47"/>
                        </a:lnTo>
                        <a:lnTo>
                          <a:pt x="13" y="30"/>
                        </a:lnTo>
                        <a:lnTo>
                          <a:pt x="0" y="0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7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2182" y="2241"/>
                    <a:ext cx="23" cy="28"/>
                  </a:xfrm>
                  <a:custGeom>
                    <a:avLst/>
                    <a:gdLst>
                      <a:gd name="T0" fmla="*/ 29 w 45"/>
                      <a:gd name="T1" fmla="*/ 20 h 54"/>
                      <a:gd name="T2" fmla="*/ 45 w 45"/>
                      <a:gd name="T3" fmla="*/ 54 h 54"/>
                      <a:gd name="T4" fmla="*/ 16 w 45"/>
                      <a:gd name="T5" fmla="*/ 34 h 54"/>
                      <a:gd name="T6" fmla="*/ 0 w 45"/>
                      <a:gd name="T7" fmla="*/ 0 h 54"/>
                      <a:gd name="T8" fmla="*/ 29 w 45"/>
                      <a:gd name="T9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4">
                        <a:moveTo>
                          <a:pt x="29" y="20"/>
                        </a:moveTo>
                        <a:lnTo>
                          <a:pt x="45" y="54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  <a:lnTo>
                          <a:pt x="29" y="2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2185" y="2243"/>
                    <a:ext cx="19" cy="22"/>
                  </a:xfrm>
                  <a:custGeom>
                    <a:avLst/>
                    <a:gdLst>
                      <a:gd name="T0" fmla="*/ 35 w 38"/>
                      <a:gd name="T1" fmla="*/ 43 h 43"/>
                      <a:gd name="T2" fmla="*/ 15 w 38"/>
                      <a:gd name="T3" fmla="*/ 26 h 43"/>
                      <a:gd name="T4" fmla="*/ 2 w 38"/>
                      <a:gd name="T5" fmla="*/ 0 h 43"/>
                      <a:gd name="T6" fmla="*/ 0 w 38"/>
                      <a:gd name="T7" fmla="*/ 0 h 43"/>
                      <a:gd name="T8" fmla="*/ 2 w 38"/>
                      <a:gd name="T9" fmla="*/ 15 h 43"/>
                      <a:gd name="T10" fmla="*/ 10 w 38"/>
                      <a:gd name="T11" fmla="*/ 29 h 43"/>
                      <a:gd name="T12" fmla="*/ 23 w 38"/>
                      <a:gd name="T13" fmla="*/ 39 h 43"/>
                      <a:gd name="T14" fmla="*/ 38 w 38"/>
                      <a:gd name="T15" fmla="*/ 43 h 43"/>
                      <a:gd name="T16" fmla="*/ 35 w 38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" h="43">
                        <a:moveTo>
                          <a:pt x="35" y="43"/>
                        </a:moveTo>
                        <a:lnTo>
                          <a:pt x="15" y="2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15"/>
                        </a:lnTo>
                        <a:lnTo>
                          <a:pt x="10" y="29"/>
                        </a:lnTo>
                        <a:lnTo>
                          <a:pt x="23" y="39"/>
                        </a:lnTo>
                        <a:lnTo>
                          <a:pt x="38" y="43"/>
                        </a:lnTo>
                        <a:lnTo>
                          <a:pt x="35" y="43"/>
                        </a:lnTo>
                        <a:close/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9" name="Freeform 180"/>
                  <p:cNvSpPr>
                    <a:spLocks noChangeAspect="1"/>
                  </p:cNvSpPr>
                  <p:nvPr/>
                </p:nvSpPr>
                <p:spPr bwMode="auto">
                  <a:xfrm>
                    <a:off x="2182" y="2243"/>
                    <a:ext cx="22" cy="26"/>
                  </a:xfrm>
                  <a:custGeom>
                    <a:avLst/>
                    <a:gdLst>
                      <a:gd name="T0" fmla="*/ 43 w 46"/>
                      <a:gd name="T1" fmla="*/ 50 h 50"/>
                      <a:gd name="T2" fmla="*/ 18 w 46"/>
                      <a:gd name="T3" fmla="*/ 31 h 50"/>
                      <a:gd name="T4" fmla="*/ 3 w 46"/>
                      <a:gd name="T5" fmla="*/ 0 h 50"/>
                      <a:gd name="T6" fmla="*/ 0 w 46"/>
                      <a:gd name="T7" fmla="*/ 0 h 50"/>
                      <a:gd name="T8" fmla="*/ 4 w 46"/>
                      <a:gd name="T9" fmla="*/ 17 h 50"/>
                      <a:gd name="T10" fmla="*/ 13 w 46"/>
                      <a:gd name="T11" fmla="*/ 34 h 50"/>
                      <a:gd name="T12" fmla="*/ 28 w 46"/>
                      <a:gd name="T13" fmla="*/ 45 h 50"/>
                      <a:gd name="T14" fmla="*/ 46 w 46"/>
                      <a:gd name="T15" fmla="*/ 50 h 50"/>
                      <a:gd name="T16" fmla="*/ 43 w 46"/>
                      <a:gd name="T17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50">
                        <a:moveTo>
                          <a:pt x="43" y="50"/>
                        </a:moveTo>
                        <a:lnTo>
                          <a:pt x="18" y="3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4" y="17"/>
                        </a:lnTo>
                        <a:lnTo>
                          <a:pt x="13" y="34"/>
                        </a:lnTo>
                        <a:lnTo>
                          <a:pt x="28" y="45"/>
                        </a:lnTo>
                        <a:lnTo>
                          <a:pt x="46" y="50"/>
                        </a:lnTo>
                        <a:lnTo>
                          <a:pt x="43" y="5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0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2187" y="2240"/>
                    <a:ext cx="20" cy="22"/>
                  </a:xfrm>
                  <a:custGeom>
                    <a:avLst/>
                    <a:gdLst>
                      <a:gd name="T0" fmla="*/ 25 w 39"/>
                      <a:gd name="T1" fmla="*/ 17 h 44"/>
                      <a:gd name="T2" fmla="*/ 39 w 39"/>
                      <a:gd name="T3" fmla="*/ 44 h 44"/>
                      <a:gd name="T4" fmla="*/ 15 w 39"/>
                      <a:gd name="T5" fmla="*/ 29 h 44"/>
                      <a:gd name="T6" fmla="*/ 0 w 39"/>
                      <a:gd name="T7" fmla="*/ 0 h 44"/>
                      <a:gd name="T8" fmla="*/ 25 w 39"/>
                      <a:gd name="T9" fmla="*/ 17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4">
                        <a:moveTo>
                          <a:pt x="25" y="17"/>
                        </a:moveTo>
                        <a:lnTo>
                          <a:pt x="39" y="44"/>
                        </a:lnTo>
                        <a:lnTo>
                          <a:pt x="15" y="29"/>
                        </a:lnTo>
                        <a:lnTo>
                          <a:pt x="0" y="0"/>
                        </a:lnTo>
                        <a:lnTo>
                          <a:pt x="25" y="17"/>
                        </a:lnTo>
                        <a:close/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" name="Freeform 182"/>
                  <p:cNvSpPr>
                    <a:spLocks noChangeAspect="1"/>
                  </p:cNvSpPr>
                  <p:nvPr/>
                </p:nvSpPr>
                <p:spPr bwMode="auto">
                  <a:xfrm>
                    <a:off x="2184" y="2240"/>
                    <a:ext cx="23" cy="27"/>
                  </a:xfrm>
                  <a:custGeom>
                    <a:avLst/>
                    <a:gdLst>
                      <a:gd name="T0" fmla="*/ 30 w 47"/>
                      <a:gd name="T1" fmla="*/ 20 h 54"/>
                      <a:gd name="T2" fmla="*/ 47 w 47"/>
                      <a:gd name="T3" fmla="*/ 54 h 54"/>
                      <a:gd name="T4" fmla="*/ 16 w 47"/>
                      <a:gd name="T5" fmla="*/ 37 h 54"/>
                      <a:gd name="T6" fmla="*/ 0 w 47"/>
                      <a:gd name="T7" fmla="*/ 0 h 54"/>
                      <a:gd name="T8" fmla="*/ 30 w 47"/>
                      <a:gd name="T9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0" y="20"/>
                        </a:moveTo>
                        <a:lnTo>
                          <a:pt x="47" y="54"/>
                        </a:lnTo>
                        <a:lnTo>
                          <a:pt x="16" y="37"/>
                        </a:lnTo>
                        <a:lnTo>
                          <a:pt x="0" y="0"/>
                        </a:lnTo>
                        <a:lnTo>
                          <a:pt x="30" y="2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2" name="Freeform 183"/>
                  <p:cNvSpPr>
                    <a:spLocks noChangeAspect="1"/>
                  </p:cNvSpPr>
                  <p:nvPr/>
                </p:nvSpPr>
                <p:spPr bwMode="auto">
                  <a:xfrm>
                    <a:off x="2189" y="2238"/>
                    <a:ext cx="18" cy="24"/>
                  </a:xfrm>
                  <a:custGeom>
                    <a:avLst/>
                    <a:gdLst>
                      <a:gd name="T0" fmla="*/ 26 w 37"/>
                      <a:gd name="T1" fmla="*/ 16 h 46"/>
                      <a:gd name="T2" fmla="*/ 37 w 37"/>
                      <a:gd name="T3" fmla="*/ 46 h 46"/>
                      <a:gd name="T4" fmla="*/ 14 w 37"/>
                      <a:gd name="T5" fmla="*/ 30 h 46"/>
                      <a:gd name="T6" fmla="*/ 0 w 37"/>
                      <a:gd name="T7" fmla="*/ 0 h 46"/>
                      <a:gd name="T8" fmla="*/ 26 w 37"/>
                      <a:gd name="T9" fmla="*/ 1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46">
                        <a:moveTo>
                          <a:pt x="26" y="16"/>
                        </a:moveTo>
                        <a:lnTo>
                          <a:pt x="37" y="46"/>
                        </a:lnTo>
                        <a:lnTo>
                          <a:pt x="14" y="30"/>
                        </a:lnTo>
                        <a:lnTo>
                          <a:pt x="0" y="0"/>
                        </a:lnTo>
                        <a:lnTo>
                          <a:pt x="26" y="16"/>
                        </a:lnTo>
                        <a:close/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3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2185" y="2238"/>
                    <a:ext cx="22" cy="27"/>
                  </a:xfrm>
                  <a:custGeom>
                    <a:avLst/>
                    <a:gdLst>
                      <a:gd name="T0" fmla="*/ 29 w 44"/>
                      <a:gd name="T1" fmla="*/ 20 h 54"/>
                      <a:gd name="T2" fmla="*/ 44 w 44"/>
                      <a:gd name="T3" fmla="*/ 54 h 54"/>
                      <a:gd name="T4" fmla="*/ 16 w 44"/>
                      <a:gd name="T5" fmla="*/ 34 h 54"/>
                      <a:gd name="T6" fmla="*/ 0 w 44"/>
                      <a:gd name="T7" fmla="*/ 0 h 54"/>
                      <a:gd name="T8" fmla="*/ 29 w 44"/>
                      <a:gd name="T9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54">
                        <a:moveTo>
                          <a:pt x="29" y="20"/>
                        </a:moveTo>
                        <a:lnTo>
                          <a:pt x="44" y="54"/>
                        </a:lnTo>
                        <a:lnTo>
                          <a:pt x="16" y="34"/>
                        </a:lnTo>
                        <a:lnTo>
                          <a:pt x="0" y="0"/>
                        </a:lnTo>
                        <a:lnTo>
                          <a:pt x="29" y="2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4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2197" y="2241"/>
                    <a:ext cx="7" cy="10"/>
                  </a:xfrm>
                  <a:custGeom>
                    <a:avLst/>
                    <a:gdLst>
                      <a:gd name="T0" fmla="*/ 5 w 15"/>
                      <a:gd name="T1" fmla="*/ 19 h 19"/>
                      <a:gd name="T2" fmla="*/ 0 w 15"/>
                      <a:gd name="T3" fmla="*/ 13 h 19"/>
                      <a:gd name="T4" fmla="*/ 10 w 15"/>
                      <a:gd name="T5" fmla="*/ 0 h 19"/>
                      <a:gd name="T6" fmla="*/ 15 w 15"/>
                      <a:gd name="T7" fmla="*/ 5 h 19"/>
                      <a:gd name="T8" fmla="*/ 5 w 15"/>
                      <a:gd name="T9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9">
                        <a:moveTo>
                          <a:pt x="5" y="19"/>
                        </a:moveTo>
                        <a:lnTo>
                          <a:pt x="0" y="13"/>
                        </a:lnTo>
                        <a:lnTo>
                          <a:pt x="10" y="0"/>
                        </a:lnTo>
                        <a:lnTo>
                          <a:pt x="15" y="5"/>
                        </a:lnTo>
                        <a:lnTo>
                          <a:pt x="5" y="19"/>
                        </a:lnTo>
                        <a:close/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5" name="Freeform 186"/>
                  <p:cNvSpPr>
                    <a:spLocks noChangeAspect="1"/>
                  </p:cNvSpPr>
                  <p:nvPr/>
                </p:nvSpPr>
                <p:spPr bwMode="auto">
                  <a:xfrm>
                    <a:off x="2193" y="2241"/>
                    <a:ext cx="11" cy="14"/>
                  </a:xfrm>
                  <a:custGeom>
                    <a:avLst/>
                    <a:gdLst>
                      <a:gd name="T0" fmla="*/ 8 w 23"/>
                      <a:gd name="T1" fmla="*/ 28 h 28"/>
                      <a:gd name="T2" fmla="*/ 0 w 23"/>
                      <a:gd name="T3" fmla="*/ 19 h 28"/>
                      <a:gd name="T4" fmla="*/ 15 w 23"/>
                      <a:gd name="T5" fmla="*/ 0 h 28"/>
                      <a:gd name="T6" fmla="*/ 23 w 23"/>
                      <a:gd name="T7" fmla="*/ 8 h 28"/>
                      <a:gd name="T8" fmla="*/ 8 w 23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8">
                        <a:moveTo>
                          <a:pt x="8" y="28"/>
                        </a:moveTo>
                        <a:lnTo>
                          <a:pt x="0" y="19"/>
                        </a:lnTo>
                        <a:lnTo>
                          <a:pt x="15" y="0"/>
                        </a:lnTo>
                        <a:lnTo>
                          <a:pt x="23" y="8"/>
                        </a:lnTo>
                        <a:lnTo>
                          <a:pt x="8" y="28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6" name="Line 1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86" y="2225"/>
                    <a:ext cx="115" cy="15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7" name="Line 1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25" y="2243"/>
                    <a:ext cx="77" cy="67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8" name="Freeform 189"/>
                  <p:cNvSpPr>
                    <a:spLocks noChangeAspect="1"/>
                  </p:cNvSpPr>
                  <p:nvPr/>
                </p:nvSpPr>
                <p:spPr bwMode="auto">
                  <a:xfrm>
                    <a:off x="2202" y="2238"/>
                    <a:ext cx="5" cy="5"/>
                  </a:xfrm>
                  <a:custGeom>
                    <a:avLst/>
                    <a:gdLst>
                      <a:gd name="T0" fmla="*/ 0 w 10"/>
                      <a:gd name="T1" fmla="*/ 3 h 10"/>
                      <a:gd name="T2" fmla="*/ 4 w 10"/>
                      <a:gd name="T3" fmla="*/ 0 h 10"/>
                      <a:gd name="T4" fmla="*/ 10 w 10"/>
                      <a:gd name="T5" fmla="*/ 7 h 10"/>
                      <a:gd name="T6" fmla="*/ 10 w 10"/>
                      <a:gd name="T7" fmla="*/ 10 h 10"/>
                      <a:gd name="T8" fmla="*/ 0 w 10"/>
                      <a:gd name="T9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0" y="3"/>
                        </a:moveTo>
                        <a:lnTo>
                          <a:pt x="4" y="0"/>
                        </a:lnTo>
                        <a:lnTo>
                          <a:pt x="10" y="7"/>
                        </a:lnTo>
                        <a:lnTo>
                          <a:pt x="10" y="1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9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2199" y="2238"/>
                    <a:ext cx="8" cy="10"/>
                  </a:xfrm>
                  <a:custGeom>
                    <a:avLst/>
                    <a:gdLst>
                      <a:gd name="T0" fmla="*/ 0 w 16"/>
                      <a:gd name="T1" fmla="*/ 5 h 19"/>
                      <a:gd name="T2" fmla="*/ 5 w 16"/>
                      <a:gd name="T3" fmla="*/ 0 h 19"/>
                      <a:gd name="T4" fmla="*/ 16 w 16"/>
                      <a:gd name="T5" fmla="*/ 14 h 19"/>
                      <a:gd name="T6" fmla="*/ 15 w 16"/>
                      <a:gd name="T7" fmla="*/ 19 h 19"/>
                      <a:gd name="T8" fmla="*/ 0 w 16"/>
                      <a:gd name="T9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9">
                        <a:moveTo>
                          <a:pt x="0" y="5"/>
                        </a:moveTo>
                        <a:lnTo>
                          <a:pt x="5" y="0"/>
                        </a:lnTo>
                        <a:lnTo>
                          <a:pt x="16" y="14"/>
                        </a:lnTo>
                        <a:lnTo>
                          <a:pt x="15" y="19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0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2095" y="2291"/>
                    <a:ext cx="5" cy="55"/>
                  </a:xfrm>
                  <a:custGeom>
                    <a:avLst/>
                    <a:gdLst>
                      <a:gd name="T0" fmla="*/ 10 w 10"/>
                      <a:gd name="T1" fmla="*/ 104 h 109"/>
                      <a:gd name="T2" fmla="*/ 3 w 10"/>
                      <a:gd name="T3" fmla="*/ 0 h 109"/>
                      <a:gd name="T4" fmla="*/ 0 w 10"/>
                      <a:gd name="T5" fmla="*/ 0 h 109"/>
                      <a:gd name="T6" fmla="*/ 5 w 10"/>
                      <a:gd name="T7" fmla="*/ 109 h 109"/>
                      <a:gd name="T8" fmla="*/ 10 w 10"/>
                      <a:gd name="T9" fmla="*/ 104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9">
                        <a:moveTo>
                          <a:pt x="10" y="104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5" y="109"/>
                        </a:lnTo>
                        <a:lnTo>
                          <a:pt x="10" y="1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" name="Freeform 192"/>
                  <p:cNvSpPr>
                    <a:spLocks noChangeAspect="1"/>
                  </p:cNvSpPr>
                  <p:nvPr/>
                </p:nvSpPr>
                <p:spPr bwMode="auto">
                  <a:xfrm>
                    <a:off x="2095" y="2291"/>
                    <a:ext cx="5" cy="60"/>
                  </a:xfrm>
                  <a:custGeom>
                    <a:avLst/>
                    <a:gdLst>
                      <a:gd name="T0" fmla="*/ 0 w 10"/>
                      <a:gd name="T1" fmla="*/ 113 h 120"/>
                      <a:gd name="T2" fmla="*/ 8 w 10"/>
                      <a:gd name="T3" fmla="*/ 0 h 120"/>
                      <a:gd name="T4" fmla="*/ 10 w 10"/>
                      <a:gd name="T5" fmla="*/ 0 h 120"/>
                      <a:gd name="T6" fmla="*/ 5 w 10"/>
                      <a:gd name="T7" fmla="*/ 120 h 120"/>
                      <a:gd name="T8" fmla="*/ 0 w 10"/>
                      <a:gd name="T9" fmla="*/ 113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0">
                        <a:moveTo>
                          <a:pt x="0" y="113"/>
                        </a:move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5" y="120"/>
                        </a:lnTo>
                        <a:lnTo>
                          <a:pt x="0" y="1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2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2105" y="2313"/>
                    <a:ext cx="11" cy="43"/>
                  </a:xfrm>
                  <a:custGeom>
                    <a:avLst/>
                    <a:gdLst>
                      <a:gd name="T0" fmla="*/ 0 w 21"/>
                      <a:gd name="T1" fmla="*/ 83 h 85"/>
                      <a:gd name="T2" fmla="*/ 20 w 21"/>
                      <a:gd name="T3" fmla="*/ 0 h 85"/>
                      <a:gd name="T4" fmla="*/ 21 w 21"/>
                      <a:gd name="T5" fmla="*/ 1 h 85"/>
                      <a:gd name="T6" fmla="*/ 3 w 21"/>
                      <a:gd name="T7" fmla="*/ 85 h 85"/>
                      <a:gd name="T8" fmla="*/ 0 w 21"/>
                      <a:gd name="T9" fmla="*/ 83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85">
                        <a:moveTo>
                          <a:pt x="0" y="83"/>
                        </a:moveTo>
                        <a:lnTo>
                          <a:pt x="20" y="0"/>
                        </a:lnTo>
                        <a:lnTo>
                          <a:pt x="21" y="1"/>
                        </a:lnTo>
                        <a:lnTo>
                          <a:pt x="3" y="85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3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2102" y="2313"/>
                    <a:ext cx="14" cy="47"/>
                  </a:xfrm>
                  <a:custGeom>
                    <a:avLst/>
                    <a:gdLst>
                      <a:gd name="T0" fmla="*/ 0 w 28"/>
                      <a:gd name="T1" fmla="*/ 92 h 94"/>
                      <a:gd name="T2" fmla="*/ 27 w 28"/>
                      <a:gd name="T3" fmla="*/ 0 h 94"/>
                      <a:gd name="T4" fmla="*/ 28 w 28"/>
                      <a:gd name="T5" fmla="*/ 1 h 94"/>
                      <a:gd name="T6" fmla="*/ 5 w 28"/>
                      <a:gd name="T7" fmla="*/ 94 h 94"/>
                      <a:gd name="T8" fmla="*/ 0 w 28"/>
                      <a:gd name="T9" fmla="*/ 9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4">
                        <a:moveTo>
                          <a:pt x="0" y="92"/>
                        </a:moveTo>
                        <a:lnTo>
                          <a:pt x="27" y="0"/>
                        </a:lnTo>
                        <a:lnTo>
                          <a:pt x="28" y="1"/>
                        </a:lnTo>
                        <a:lnTo>
                          <a:pt x="5" y="94"/>
                        </a:lnTo>
                        <a:lnTo>
                          <a:pt x="0" y="9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4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2113" y="2337"/>
                    <a:ext cx="26" cy="26"/>
                  </a:xfrm>
                  <a:custGeom>
                    <a:avLst/>
                    <a:gdLst>
                      <a:gd name="T0" fmla="*/ 0 w 50"/>
                      <a:gd name="T1" fmla="*/ 50 h 50"/>
                      <a:gd name="T2" fmla="*/ 48 w 50"/>
                      <a:gd name="T3" fmla="*/ 0 h 50"/>
                      <a:gd name="T4" fmla="*/ 50 w 50"/>
                      <a:gd name="T5" fmla="*/ 2 h 50"/>
                      <a:gd name="T6" fmla="*/ 1 w 50"/>
                      <a:gd name="T7" fmla="*/ 50 h 50"/>
                      <a:gd name="T8" fmla="*/ 0 w 50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50">
                        <a:moveTo>
                          <a:pt x="0" y="50"/>
                        </a:moveTo>
                        <a:lnTo>
                          <a:pt x="48" y="0"/>
                        </a:lnTo>
                        <a:lnTo>
                          <a:pt x="50" y="2"/>
                        </a:lnTo>
                        <a:lnTo>
                          <a:pt x="1" y="5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5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2110" y="2337"/>
                    <a:ext cx="29" cy="29"/>
                  </a:xfrm>
                  <a:custGeom>
                    <a:avLst/>
                    <a:gdLst>
                      <a:gd name="T0" fmla="*/ 0 w 56"/>
                      <a:gd name="T1" fmla="*/ 58 h 58"/>
                      <a:gd name="T2" fmla="*/ 54 w 56"/>
                      <a:gd name="T3" fmla="*/ 0 h 58"/>
                      <a:gd name="T4" fmla="*/ 56 w 56"/>
                      <a:gd name="T5" fmla="*/ 2 h 58"/>
                      <a:gd name="T6" fmla="*/ 1 w 56"/>
                      <a:gd name="T7" fmla="*/ 58 h 58"/>
                      <a:gd name="T8" fmla="*/ 0 w 56"/>
                      <a:gd name="T9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58">
                        <a:moveTo>
                          <a:pt x="0" y="58"/>
                        </a:moveTo>
                        <a:lnTo>
                          <a:pt x="54" y="0"/>
                        </a:lnTo>
                        <a:lnTo>
                          <a:pt x="56" y="2"/>
                        </a:lnTo>
                        <a:lnTo>
                          <a:pt x="1" y="58"/>
                        </a:lnTo>
                        <a:lnTo>
                          <a:pt x="0" y="58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6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2120" y="2363"/>
                    <a:ext cx="45" cy="7"/>
                  </a:xfrm>
                  <a:custGeom>
                    <a:avLst/>
                    <a:gdLst>
                      <a:gd name="T0" fmla="*/ 0 w 89"/>
                      <a:gd name="T1" fmla="*/ 13 h 14"/>
                      <a:gd name="T2" fmla="*/ 86 w 89"/>
                      <a:gd name="T3" fmla="*/ 0 h 14"/>
                      <a:gd name="T4" fmla="*/ 89 w 89"/>
                      <a:gd name="T5" fmla="*/ 0 h 14"/>
                      <a:gd name="T6" fmla="*/ 2 w 89"/>
                      <a:gd name="T7" fmla="*/ 14 h 14"/>
                      <a:gd name="T8" fmla="*/ 0 w 89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14">
                        <a:moveTo>
                          <a:pt x="0" y="13"/>
                        </a:move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2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7" name="Freeform 198"/>
                  <p:cNvSpPr>
                    <a:spLocks noChangeAspect="1"/>
                  </p:cNvSpPr>
                  <p:nvPr/>
                </p:nvSpPr>
                <p:spPr bwMode="auto">
                  <a:xfrm>
                    <a:off x="2117" y="2363"/>
                    <a:ext cx="48" cy="10"/>
                  </a:xfrm>
                  <a:custGeom>
                    <a:avLst/>
                    <a:gdLst>
                      <a:gd name="T0" fmla="*/ 0 w 97"/>
                      <a:gd name="T1" fmla="*/ 19 h 22"/>
                      <a:gd name="T2" fmla="*/ 94 w 97"/>
                      <a:gd name="T3" fmla="*/ 0 h 22"/>
                      <a:gd name="T4" fmla="*/ 97 w 97"/>
                      <a:gd name="T5" fmla="*/ 0 h 22"/>
                      <a:gd name="T6" fmla="*/ 3 w 97"/>
                      <a:gd name="T7" fmla="*/ 22 h 22"/>
                      <a:gd name="T8" fmla="*/ 0 w 97"/>
                      <a:gd name="T9" fmla="*/ 1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7" h="22">
                        <a:moveTo>
                          <a:pt x="0" y="19"/>
                        </a:moveTo>
                        <a:lnTo>
                          <a:pt x="94" y="0"/>
                        </a:lnTo>
                        <a:lnTo>
                          <a:pt x="97" y="0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8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2129" y="2377"/>
                    <a:ext cx="88" cy="11"/>
                  </a:xfrm>
                  <a:custGeom>
                    <a:avLst/>
                    <a:gdLst>
                      <a:gd name="T0" fmla="*/ 2 w 177"/>
                      <a:gd name="T1" fmla="*/ 0 h 23"/>
                      <a:gd name="T2" fmla="*/ 166 w 177"/>
                      <a:gd name="T3" fmla="*/ 20 h 23"/>
                      <a:gd name="T4" fmla="*/ 177 w 177"/>
                      <a:gd name="T5" fmla="*/ 22 h 23"/>
                      <a:gd name="T6" fmla="*/ 176 w 177"/>
                      <a:gd name="T7" fmla="*/ 23 h 23"/>
                      <a:gd name="T8" fmla="*/ 0 w 177"/>
                      <a:gd name="T9" fmla="*/ 0 h 23"/>
                      <a:gd name="T10" fmla="*/ 2 w 177"/>
                      <a:gd name="T1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7" h="23">
                        <a:moveTo>
                          <a:pt x="2" y="0"/>
                        </a:moveTo>
                        <a:lnTo>
                          <a:pt x="166" y="20"/>
                        </a:lnTo>
                        <a:lnTo>
                          <a:pt x="177" y="22"/>
                        </a:lnTo>
                        <a:lnTo>
                          <a:pt x="176" y="23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9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2125" y="2377"/>
                    <a:ext cx="92" cy="15"/>
                  </a:xfrm>
                  <a:custGeom>
                    <a:avLst/>
                    <a:gdLst>
                      <a:gd name="T0" fmla="*/ 1 w 184"/>
                      <a:gd name="T1" fmla="*/ 0 h 30"/>
                      <a:gd name="T2" fmla="*/ 173 w 184"/>
                      <a:gd name="T3" fmla="*/ 28 h 30"/>
                      <a:gd name="T4" fmla="*/ 184 w 184"/>
                      <a:gd name="T5" fmla="*/ 29 h 30"/>
                      <a:gd name="T6" fmla="*/ 183 w 184"/>
                      <a:gd name="T7" fmla="*/ 30 h 30"/>
                      <a:gd name="T8" fmla="*/ 0 w 184"/>
                      <a:gd name="T9" fmla="*/ 0 h 30"/>
                      <a:gd name="T10" fmla="*/ 1 w 184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4" h="30">
                        <a:moveTo>
                          <a:pt x="1" y="0"/>
                        </a:moveTo>
                        <a:lnTo>
                          <a:pt x="173" y="28"/>
                        </a:lnTo>
                        <a:lnTo>
                          <a:pt x="184" y="29"/>
                        </a:lnTo>
                        <a:lnTo>
                          <a:pt x="183" y="3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9" y="2381"/>
                    <a:ext cx="4" cy="4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1" name="Rectangl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8" y="2390"/>
                    <a:ext cx="45" cy="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2391"/>
                    <a:ext cx="34" cy="53"/>
                  </a:xfrm>
                  <a:prstGeom prst="rect">
                    <a:avLst/>
                  </a:pr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4" y="2393"/>
                    <a:ext cx="34" cy="53"/>
                  </a:xfrm>
                  <a:prstGeom prst="rect">
                    <a:avLst/>
                  </a:prstGeom>
                  <a:noFill/>
                  <a:ln w="7938">
                    <a:solidFill>
                      <a:srgbClr val="82828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4" name="Rectangl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0" y="2379"/>
                    <a:ext cx="47" cy="5"/>
                  </a:xfrm>
                  <a:prstGeom prst="rect">
                    <a:avLst/>
                  </a:prstGeom>
                  <a:solidFill>
                    <a:srgbClr val="A3A3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5" name="Rectangle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8" y="2381"/>
                    <a:ext cx="47" cy="4"/>
                  </a:xfrm>
                  <a:prstGeom prst="rect">
                    <a:avLst/>
                  </a:prstGeom>
                  <a:noFill/>
                  <a:ln w="7938">
                    <a:solidFill>
                      <a:srgbClr val="A3A3A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6" name="Rectangle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7" y="2388"/>
                    <a:ext cx="25" cy="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7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2120" y="2375"/>
                    <a:ext cx="5" cy="1"/>
                  </a:xfrm>
                  <a:custGeom>
                    <a:avLst/>
                    <a:gdLst>
                      <a:gd name="T0" fmla="*/ 10 w 10"/>
                      <a:gd name="T1" fmla="*/ 0 w 10"/>
                      <a:gd name="T2" fmla="*/ 10 w 1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">
                        <a:moveTo>
                          <a:pt x="10" y="0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8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2119" y="2375"/>
                    <a:ext cx="6" cy="5"/>
                  </a:xfrm>
                  <a:custGeom>
                    <a:avLst/>
                    <a:gdLst>
                      <a:gd name="T0" fmla="*/ 13 w 13"/>
                      <a:gd name="T1" fmla="*/ 7 h 10"/>
                      <a:gd name="T2" fmla="*/ 13 w 13"/>
                      <a:gd name="T3" fmla="*/ 10 h 10"/>
                      <a:gd name="T4" fmla="*/ 0 w 13"/>
                      <a:gd name="T5" fmla="*/ 10 h 10"/>
                      <a:gd name="T6" fmla="*/ 0 w 13"/>
                      <a:gd name="T7" fmla="*/ 0 h 10"/>
                      <a:gd name="T8" fmla="*/ 13 w 13"/>
                      <a:gd name="T9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13" y="7"/>
                        </a:moveTo>
                        <a:lnTo>
                          <a:pt x="13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9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2129" y="2373"/>
                    <a:ext cx="1" cy="5"/>
                  </a:xfrm>
                  <a:custGeom>
                    <a:avLst/>
                    <a:gdLst>
                      <a:gd name="T0" fmla="*/ 0 h 10"/>
                      <a:gd name="T1" fmla="*/ 10 h 10"/>
                      <a:gd name="T2" fmla="*/ 0 h 10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0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0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2124" y="2374"/>
                    <a:ext cx="5" cy="5"/>
                  </a:xfrm>
                  <a:custGeom>
                    <a:avLst/>
                    <a:gdLst>
                      <a:gd name="T0" fmla="*/ 3 w 10"/>
                      <a:gd name="T1" fmla="*/ 10 h 10"/>
                      <a:gd name="T2" fmla="*/ 10 w 10"/>
                      <a:gd name="T3" fmla="*/ 0 h 10"/>
                      <a:gd name="T4" fmla="*/ 8 w 10"/>
                      <a:gd name="T5" fmla="*/ 0 h 10"/>
                      <a:gd name="T6" fmla="*/ 0 w 10"/>
                      <a:gd name="T7" fmla="*/ 10 h 10"/>
                      <a:gd name="T8" fmla="*/ 3 w 10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3" y="10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0" y="10"/>
                        </a:lnTo>
                        <a:lnTo>
                          <a:pt x="3" y="1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1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2122" y="2378"/>
                    <a:ext cx="5" cy="5"/>
                  </a:xfrm>
                  <a:custGeom>
                    <a:avLst/>
                    <a:gdLst>
                      <a:gd name="T0" fmla="*/ 0 w 10"/>
                      <a:gd name="T1" fmla="*/ 10 h 10"/>
                      <a:gd name="T2" fmla="*/ 0 w 10"/>
                      <a:gd name="T3" fmla="*/ 0 h 10"/>
                      <a:gd name="T4" fmla="*/ 10 w 10"/>
                      <a:gd name="T5" fmla="*/ 0 h 10"/>
                      <a:gd name="T6" fmla="*/ 10 w 10"/>
                      <a:gd name="T7" fmla="*/ 10 h 10"/>
                      <a:gd name="T8" fmla="*/ 3 w 10"/>
                      <a:gd name="T9" fmla="*/ 10 h 10"/>
                      <a:gd name="T10" fmla="*/ 0 w 10"/>
                      <a:gd name="T11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10">
                        <a:moveTo>
                          <a:pt x="0" y="10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0" y="10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2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2120" y="2379"/>
                    <a:ext cx="5" cy="5"/>
                  </a:xfrm>
                  <a:custGeom>
                    <a:avLst/>
                    <a:gdLst>
                      <a:gd name="T0" fmla="*/ 10 w 10"/>
                      <a:gd name="T1" fmla="*/ 0 h 10"/>
                      <a:gd name="T2" fmla="*/ 10 w 10"/>
                      <a:gd name="T3" fmla="*/ 10 h 10"/>
                      <a:gd name="T4" fmla="*/ 0 w 10"/>
                      <a:gd name="T5" fmla="*/ 10 h 10"/>
                      <a:gd name="T6" fmla="*/ 0 w 10"/>
                      <a:gd name="T7" fmla="*/ 0 h 10"/>
                      <a:gd name="T8" fmla="*/ 6 w 10"/>
                      <a:gd name="T9" fmla="*/ 0 h 10"/>
                      <a:gd name="T10" fmla="*/ 10 w 10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10">
                        <a:moveTo>
                          <a:pt x="10" y="0"/>
                        </a:moveTo>
                        <a:lnTo>
                          <a:pt x="10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3" name="Freeform 214"/>
                  <p:cNvSpPr>
                    <a:spLocks noChangeAspect="1"/>
                  </p:cNvSpPr>
                  <p:nvPr/>
                </p:nvSpPr>
                <p:spPr bwMode="auto">
                  <a:xfrm>
                    <a:off x="2124" y="2375"/>
                    <a:ext cx="5" cy="5"/>
                  </a:xfrm>
                  <a:custGeom>
                    <a:avLst/>
                    <a:gdLst>
                      <a:gd name="T0" fmla="*/ 10 w 10"/>
                      <a:gd name="T1" fmla="*/ 3 h 10"/>
                      <a:gd name="T2" fmla="*/ 5 w 10"/>
                      <a:gd name="T3" fmla="*/ 10 h 10"/>
                      <a:gd name="T4" fmla="*/ 0 w 10"/>
                      <a:gd name="T5" fmla="*/ 10 h 10"/>
                      <a:gd name="T6" fmla="*/ 0 w 10"/>
                      <a:gd name="T7" fmla="*/ 3 h 10"/>
                      <a:gd name="T8" fmla="*/ 0 w 10"/>
                      <a:gd name="T9" fmla="*/ 0 h 10"/>
                      <a:gd name="T10" fmla="*/ 5 w 10"/>
                      <a:gd name="T11" fmla="*/ 0 h 10"/>
                      <a:gd name="T12" fmla="*/ 10 w 10"/>
                      <a:gd name="T13" fmla="*/ 0 h 10"/>
                      <a:gd name="T14" fmla="*/ 10 w 10"/>
                      <a:gd name="T1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0">
                        <a:moveTo>
                          <a:pt x="10" y="3"/>
                        </a:move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" name="Freeform 215"/>
                  <p:cNvSpPr>
                    <a:spLocks noChangeAspect="1"/>
                  </p:cNvSpPr>
                  <p:nvPr/>
                </p:nvSpPr>
                <p:spPr bwMode="auto">
                  <a:xfrm>
                    <a:off x="2121" y="2377"/>
                    <a:ext cx="5" cy="5"/>
                  </a:xfrm>
                  <a:custGeom>
                    <a:avLst/>
                    <a:gdLst>
                      <a:gd name="T0" fmla="*/ 0 w 10"/>
                      <a:gd name="T1" fmla="*/ 8 h 10"/>
                      <a:gd name="T2" fmla="*/ 5 w 10"/>
                      <a:gd name="T3" fmla="*/ 0 h 10"/>
                      <a:gd name="T4" fmla="*/ 10 w 10"/>
                      <a:gd name="T5" fmla="*/ 0 h 10"/>
                      <a:gd name="T6" fmla="*/ 10 w 10"/>
                      <a:gd name="T7" fmla="*/ 8 h 10"/>
                      <a:gd name="T8" fmla="*/ 10 w 10"/>
                      <a:gd name="T9" fmla="*/ 10 h 10"/>
                      <a:gd name="T10" fmla="*/ 5 w 10"/>
                      <a:gd name="T11" fmla="*/ 10 h 10"/>
                      <a:gd name="T12" fmla="*/ 0 w 10"/>
                      <a:gd name="T13" fmla="*/ 10 h 10"/>
                      <a:gd name="T14" fmla="*/ 0 w 10"/>
                      <a:gd name="T1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0">
                        <a:moveTo>
                          <a:pt x="0" y="8"/>
                        </a:moveTo>
                        <a:lnTo>
                          <a:pt x="5" y="0"/>
                        </a:lnTo>
                        <a:lnTo>
                          <a:pt x="10" y="0"/>
                        </a:lnTo>
                        <a:lnTo>
                          <a:pt x="10" y="8"/>
                        </a:lnTo>
                        <a:lnTo>
                          <a:pt x="10" y="10"/>
                        </a:ln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" name="Freeform 216"/>
                  <p:cNvSpPr>
                    <a:spLocks noChangeAspect="1"/>
                  </p:cNvSpPr>
                  <p:nvPr/>
                </p:nvSpPr>
                <p:spPr bwMode="auto">
                  <a:xfrm>
                    <a:off x="2047" y="2344"/>
                    <a:ext cx="49" cy="58"/>
                  </a:xfrm>
                  <a:custGeom>
                    <a:avLst/>
                    <a:gdLst>
                      <a:gd name="T0" fmla="*/ 98 w 98"/>
                      <a:gd name="T1" fmla="*/ 2 h 117"/>
                      <a:gd name="T2" fmla="*/ 96 w 98"/>
                      <a:gd name="T3" fmla="*/ 0 h 117"/>
                      <a:gd name="T4" fmla="*/ 0 w 98"/>
                      <a:gd name="T5" fmla="*/ 117 h 117"/>
                      <a:gd name="T6" fmla="*/ 3 w 98"/>
                      <a:gd name="T7" fmla="*/ 117 h 117"/>
                      <a:gd name="T8" fmla="*/ 4 w 98"/>
                      <a:gd name="T9" fmla="*/ 117 h 117"/>
                      <a:gd name="T10" fmla="*/ 98 w 98"/>
                      <a:gd name="T11" fmla="*/ 2 h 117"/>
                      <a:gd name="T12" fmla="*/ 98 w 98"/>
                      <a:gd name="T13" fmla="*/ 0 h 117"/>
                      <a:gd name="T14" fmla="*/ 98 w 98"/>
                      <a:gd name="T15" fmla="*/ 2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8" h="117">
                        <a:moveTo>
                          <a:pt x="98" y="2"/>
                        </a:moveTo>
                        <a:lnTo>
                          <a:pt x="96" y="0"/>
                        </a:lnTo>
                        <a:lnTo>
                          <a:pt x="0" y="117"/>
                        </a:lnTo>
                        <a:lnTo>
                          <a:pt x="3" y="117"/>
                        </a:lnTo>
                        <a:lnTo>
                          <a:pt x="4" y="117"/>
                        </a:lnTo>
                        <a:lnTo>
                          <a:pt x="98" y="2"/>
                        </a:lnTo>
                        <a:lnTo>
                          <a:pt x="98" y="0"/>
                        </a:lnTo>
                        <a:lnTo>
                          <a:pt x="98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6" name="Freeform 217"/>
                  <p:cNvSpPr>
                    <a:spLocks noChangeAspect="1"/>
                  </p:cNvSpPr>
                  <p:nvPr/>
                </p:nvSpPr>
                <p:spPr bwMode="auto">
                  <a:xfrm>
                    <a:off x="2043" y="2344"/>
                    <a:ext cx="53" cy="62"/>
                  </a:xfrm>
                  <a:custGeom>
                    <a:avLst/>
                    <a:gdLst>
                      <a:gd name="T0" fmla="*/ 105 w 105"/>
                      <a:gd name="T1" fmla="*/ 2 h 124"/>
                      <a:gd name="T2" fmla="*/ 103 w 105"/>
                      <a:gd name="T3" fmla="*/ 0 h 124"/>
                      <a:gd name="T4" fmla="*/ 0 w 105"/>
                      <a:gd name="T5" fmla="*/ 124 h 124"/>
                      <a:gd name="T6" fmla="*/ 2 w 105"/>
                      <a:gd name="T7" fmla="*/ 124 h 124"/>
                      <a:gd name="T8" fmla="*/ 4 w 105"/>
                      <a:gd name="T9" fmla="*/ 124 h 124"/>
                      <a:gd name="T10" fmla="*/ 105 w 105"/>
                      <a:gd name="T11" fmla="*/ 2 h 124"/>
                      <a:gd name="T12" fmla="*/ 105 w 105"/>
                      <a:gd name="T13" fmla="*/ 0 h 124"/>
                      <a:gd name="T14" fmla="*/ 105 w 105"/>
                      <a:gd name="T15" fmla="*/ 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124">
                        <a:moveTo>
                          <a:pt x="105" y="2"/>
                        </a:moveTo>
                        <a:lnTo>
                          <a:pt x="103" y="0"/>
                        </a:lnTo>
                        <a:lnTo>
                          <a:pt x="0" y="124"/>
                        </a:lnTo>
                        <a:lnTo>
                          <a:pt x="2" y="124"/>
                        </a:lnTo>
                        <a:lnTo>
                          <a:pt x="4" y="124"/>
                        </a:lnTo>
                        <a:lnTo>
                          <a:pt x="105" y="2"/>
                        </a:lnTo>
                        <a:lnTo>
                          <a:pt x="105" y="0"/>
                        </a:lnTo>
                        <a:lnTo>
                          <a:pt x="10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7" name="Rectangl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8" y="2377"/>
                    <a:ext cx="9" cy="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8" name="Rectangl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4" y="2372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9" name="Rectangle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2" y="2376"/>
                    <a:ext cx="5" cy="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0" name="Rectangl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4" y="2389"/>
                    <a:ext cx="1" cy="1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1" name="Line 22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76" y="2391"/>
                    <a:ext cx="5" cy="8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2" name="Rectangl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8" y="2395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3" name="Rectangle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9" y="2397"/>
                    <a:ext cx="2" cy="1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4" name="Rectangle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4" y="2440"/>
                    <a:ext cx="38" cy="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5" name="Rectangl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2" y="2442"/>
                    <a:ext cx="38" cy="8"/>
                  </a:xfrm>
                  <a:prstGeom prst="rect">
                    <a:avLst/>
                  </a:prstGeom>
                  <a:noFill/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6" name="Rectangle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0" y="2449"/>
                    <a:ext cx="46" cy="5"/>
                  </a:xfrm>
                  <a:prstGeom prst="rect">
                    <a:avLst/>
                  </a:pr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7" name="Rectangle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8" y="2451"/>
                    <a:ext cx="46" cy="2"/>
                  </a:xfrm>
                  <a:prstGeom prst="rect">
                    <a:avLst/>
                  </a:prstGeom>
                  <a:noFill/>
                  <a:ln w="7938">
                    <a:solidFill>
                      <a:srgbClr val="82828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8" name="Rectangl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0" y="2456"/>
                    <a:ext cx="22" cy="5"/>
                  </a:xfrm>
                  <a:prstGeom prst="rect">
                    <a:avLst/>
                  </a:pr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9" name="Rectangle 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7" y="2458"/>
                    <a:ext cx="23" cy="2"/>
                  </a:xfrm>
                  <a:prstGeom prst="rect">
                    <a:avLst/>
                  </a:prstGeom>
                  <a:noFill/>
                  <a:ln w="7938">
                    <a:solidFill>
                      <a:srgbClr val="82828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0" name="Line 2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48" y="2477"/>
                    <a:ext cx="306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1" name="Rectangle 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6" y="2460"/>
                    <a:ext cx="71" cy="15"/>
                  </a:xfrm>
                  <a:prstGeom prst="rect">
                    <a:avLst/>
                  </a:pr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2" name="Rectangl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2462"/>
                    <a:ext cx="71" cy="15"/>
                  </a:xfrm>
                  <a:prstGeom prst="rect">
                    <a:avLst/>
                  </a:prstGeom>
                  <a:noFill/>
                  <a:ln w="7938">
                    <a:solidFill>
                      <a:srgbClr val="82828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" name="Rectangl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1" y="2467"/>
                    <a:ext cx="19" cy="7"/>
                  </a:xfrm>
                  <a:prstGeom prst="rect">
                    <a:avLst/>
                  </a:prstGeom>
                  <a:solidFill>
                    <a:srgbClr val="6161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4" name="Rectangl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9" y="2469"/>
                    <a:ext cx="19" cy="8"/>
                  </a:xfrm>
                  <a:prstGeom prst="rect">
                    <a:avLst/>
                  </a:prstGeom>
                  <a:noFill/>
                  <a:ln w="7938">
                    <a:solidFill>
                      <a:srgbClr val="61616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5" name="Rectangle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7" y="2467"/>
                    <a:ext cx="17" cy="7"/>
                  </a:xfrm>
                  <a:prstGeom prst="rect">
                    <a:avLst/>
                  </a:prstGeom>
                  <a:solidFill>
                    <a:srgbClr val="6161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6" name="Rectangl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6" y="2469"/>
                    <a:ext cx="16" cy="8"/>
                  </a:xfrm>
                  <a:prstGeom prst="rect">
                    <a:avLst/>
                  </a:prstGeom>
                  <a:noFill/>
                  <a:ln w="7938">
                    <a:solidFill>
                      <a:srgbClr val="61616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7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1994" y="2383"/>
                    <a:ext cx="99" cy="79"/>
                  </a:xfrm>
                  <a:custGeom>
                    <a:avLst/>
                    <a:gdLst>
                      <a:gd name="T0" fmla="*/ 0 w 199"/>
                      <a:gd name="T1" fmla="*/ 156 h 156"/>
                      <a:gd name="T2" fmla="*/ 190 w 199"/>
                      <a:gd name="T3" fmla="*/ 1 h 156"/>
                      <a:gd name="T4" fmla="*/ 199 w 199"/>
                      <a:gd name="T5" fmla="*/ 0 h 156"/>
                      <a:gd name="T6" fmla="*/ 9 w 199"/>
                      <a:gd name="T7" fmla="*/ 156 h 156"/>
                      <a:gd name="T8" fmla="*/ 0 w 199"/>
                      <a:gd name="T9" fmla="*/ 156 h 156"/>
                      <a:gd name="T10" fmla="*/ 2 w 199"/>
                      <a:gd name="T11" fmla="*/ 156 h 156"/>
                      <a:gd name="T12" fmla="*/ 0 w 199"/>
                      <a:gd name="T13" fmla="*/ 15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9" h="156">
                        <a:moveTo>
                          <a:pt x="0" y="156"/>
                        </a:moveTo>
                        <a:lnTo>
                          <a:pt x="190" y="1"/>
                        </a:lnTo>
                        <a:lnTo>
                          <a:pt x="199" y="0"/>
                        </a:lnTo>
                        <a:lnTo>
                          <a:pt x="9" y="156"/>
                        </a:lnTo>
                        <a:lnTo>
                          <a:pt x="0" y="156"/>
                        </a:lnTo>
                        <a:lnTo>
                          <a:pt x="2" y="156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8" name="Freeform 239"/>
                  <p:cNvSpPr>
                    <a:spLocks noChangeAspect="1"/>
                  </p:cNvSpPr>
                  <p:nvPr/>
                </p:nvSpPr>
                <p:spPr bwMode="auto">
                  <a:xfrm>
                    <a:off x="1990" y="2383"/>
                    <a:ext cx="103" cy="83"/>
                  </a:xfrm>
                  <a:custGeom>
                    <a:avLst/>
                    <a:gdLst>
                      <a:gd name="T0" fmla="*/ 0 w 206"/>
                      <a:gd name="T1" fmla="*/ 165 h 165"/>
                      <a:gd name="T2" fmla="*/ 197 w 206"/>
                      <a:gd name="T3" fmla="*/ 1 h 165"/>
                      <a:gd name="T4" fmla="*/ 206 w 206"/>
                      <a:gd name="T5" fmla="*/ 0 h 165"/>
                      <a:gd name="T6" fmla="*/ 9 w 206"/>
                      <a:gd name="T7" fmla="*/ 165 h 165"/>
                      <a:gd name="T8" fmla="*/ 0 w 206"/>
                      <a:gd name="T9" fmla="*/ 165 h 165"/>
                      <a:gd name="T10" fmla="*/ 1 w 206"/>
                      <a:gd name="T11" fmla="*/ 165 h 165"/>
                      <a:gd name="T12" fmla="*/ 0 w 206"/>
                      <a:gd name="T13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6" h="165">
                        <a:moveTo>
                          <a:pt x="0" y="165"/>
                        </a:moveTo>
                        <a:lnTo>
                          <a:pt x="197" y="1"/>
                        </a:lnTo>
                        <a:lnTo>
                          <a:pt x="206" y="0"/>
                        </a:lnTo>
                        <a:lnTo>
                          <a:pt x="9" y="165"/>
                        </a:lnTo>
                        <a:lnTo>
                          <a:pt x="0" y="165"/>
                        </a:lnTo>
                        <a:lnTo>
                          <a:pt x="1" y="165"/>
                        </a:lnTo>
                        <a:lnTo>
                          <a:pt x="0" y="16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9" name="Freeform 240"/>
                  <p:cNvSpPr>
                    <a:spLocks noChangeAspect="1"/>
                  </p:cNvSpPr>
                  <p:nvPr/>
                </p:nvSpPr>
                <p:spPr bwMode="auto">
                  <a:xfrm>
                    <a:off x="2108" y="2385"/>
                    <a:ext cx="103" cy="77"/>
                  </a:xfrm>
                  <a:custGeom>
                    <a:avLst/>
                    <a:gdLst>
                      <a:gd name="T0" fmla="*/ 207 w 207"/>
                      <a:gd name="T1" fmla="*/ 154 h 154"/>
                      <a:gd name="T2" fmla="*/ 6 w 207"/>
                      <a:gd name="T3" fmla="*/ 0 h 154"/>
                      <a:gd name="T4" fmla="*/ 0 w 207"/>
                      <a:gd name="T5" fmla="*/ 0 h 154"/>
                      <a:gd name="T6" fmla="*/ 199 w 207"/>
                      <a:gd name="T7" fmla="*/ 154 h 154"/>
                      <a:gd name="T8" fmla="*/ 207 w 207"/>
                      <a:gd name="T9" fmla="*/ 154 h 154"/>
                      <a:gd name="T10" fmla="*/ 205 w 207"/>
                      <a:gd name="T11" fmla="*/ 152 h 154"/>
                      <a:gd name="T12" fmla="*/ 207 w 207"/>
                      <a:gd name="T13" fmla="*/ 15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7" h="154">
                        <a:moveTo>
                          <a:pt x="207" y="154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199" y="154"/>
                        </a:lnTo>
                        <a:lnTo>
                          <a:pt x="207" y="154"/>
                        </a:lnTo>
                        <a:lnTo>
                          <a:pt x="205" y="152"/>
                        </a:lnTo>
                        <a:lnTo>
                          <a:pt x="207" y="1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0" name="Freeform 241"/>
                  <p:cNvSpPr>
                    <a:spLocks noChangeAspect="1"/>
                  </p:cNvSpPr>
                  <p:nvPr/>
                </p:nvSpPr>
                <p:spPr bwMode="auto">
                  <a:xfrm>
                    <a:off x="2105" y="2385"/>
                    <a:ext cx="106" cy="81"/>
                  </a:xfrm>
                  <a:custGeom>
                    <a:avLst/>
                    <a:gdLst>
                      <a:gd name="T0" fmla="*/ 214 w 214"/>
                      <a:gd name="T1" fmla="*/ 163 h 163"/>
                      <a:gd name="T2" fmla="*/ 7 w 214"/>
                      <a:gd name="T3" fmla="*/ 0 h 163"/>
                      <a:gd name="T4" fmla="*/ 0 w 214"/>
                      <a:gd name="T5" fmla="*/ 0 h 163"/>
                      <a:gd name="T6" fmla="*/ 206 w 214"/>
                      <a:gd name="T7" fmla="*/ 163 h 163"/>
                      <a:gd name="T8" fmla="*/ 214 w 214"/>
                      <a:gd name="T9" fmla="*/ 163 h 163"/>
                      <a:gd name="T10" fmla="*/ 212 w 214"/>
                      <a:gd name="T11" fmla="*/ 161 h 163"/>
                      <a:gd name="T12" fmla="*/ 214 w 214"/>
                      <a:gd name="T13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63">
                        <a:moveTo>
                          <a:pt x="214" y="16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206" y="163"/>
                        </a:lnTo>
                        <a:lnTo>
                          <a:pt x="214" y="163"/>
                        </a:lnTo>
                        <a:lnTo>
                          <a:pt x="212" y="161"/>
                        </a:lnTo>
                        <a:lnTo>
                          <a:pt x="214" y="16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1" name="Freeform 242"/>
                  <p:cNvSpPr>
                    <a:spLocks noChangeAspect="1"/>
                  </p:cNvSpPr>
                  <p:nvPr/>
                </p:nvSpPr>
                <p:spPr bwMode="auto">
                  <a:xfrm>
                    <a:off x="2085" y="2216"/>
                    <a:ext cx="148" cy="163"/>
                  </a:xfrm>
                  <a:custGeom>
                    <a:avLst/>
                    <a:gdLst>
                      <a:gd name="T0" fmla="*/ 186 w 295"/>
                      <a:gd name="T1" fmla="*/ 116 h 325"/>
                      <a:gd name="T2" fmla="*/ 235 w 295"/>
                      <a:gd name="T3" fmla="*/ 176 h 325"/>
                      <a:gd name="T4" fmla="*/ 273 w 295"/>
                      <a:gd name="T5" fmla="*/ 238 h 325"/>
                      <a:gd name="T6" fmla="*/ 293 w 295"/>
                      <a:gd name="T7" fmla="*/ 287 h 325"/>
                      <a:gd name="T8" fmla="*/ 295 w 295"/>
                      <a:gd name="T9" fmla="*/ 306 h 325"/>
                      <a:gd name="T10" fmla="*/ 290 w 295"/>
                      <a:gd name="T11" fmla="*/ 320 h 325"/>
                      <a:gd name="T12" fmla="*/ 282 w 295"/>
                      <a:gd name="T13" fmla="*/ 325 h 325"/>
                      <a:gd name="T14" fmla="*/ 264 w 295"/>
                      <a:gd name="T15" fmla="*/ 325 h 325"/>
                      <a:gd name="T16" fmla="*/ 221 w 295"/>
                      <a:gd name="T17" fmla="*/ 305 h 325"/>
                      <a:gd name="T18" fmla="*/ 167 w 295"/>
                      <a:gd name="T19" fmla="*/ 266 h 325"/>
                      <a:gd name="T20" fmla="*/ 110 w 295"/>
                      <a:gd name="T21" fmla="*/ 210 h 325"/>
                      <a:gd name="T22" fmla="*/ 58 w 295"/>
                      <a:gd name="T23" fmla="*/ 147 h 325"/>
                      <a:gd name="T24" fmla="*/ 22 w 295"/>
                      <a:gd name="T25" fmla="*/ 87 h 325"/>
                      <a:gd name="T26" fmla="*/ 0 w 295"/>
                      <a:gd name="T27" fmla="*/ 36 h 325"/>
                      <a:gd name="T28" fmla="*/ 0 w 295"/>
                      <a:gd name="T29" fmla="*/ 17 h 325"/>
                      <a:gd name="T30" fmla="*/ 3 w 295"/>
                      <a:gd name="T31" fmla="*/ 5 h 325"/>
                      <a:gd name="T32" fmla="*/ 14 w 295"/>
                      <a:gd name="T33" fmla="*/ 0 h 325"/>
                      <a:gd name="T34" fmla="*/ 29 w 295"/>
                      <a:gd name="T35" fmla="*/ 1 h 325"/>
                      <a:gd name="T36" fmla="*/ 75 w 295"/>
                      <a:gd name="T37" fmla="*/ 20 h 325"/>
                      <a:gd name="T38" fmla="*/ 129 w 295"/>
                      <a:gd name="T39" fmla="*/ 61 h 325"/>
                      <a:gd name="T40" fmla="*/ 186 w 295"/>
                      <a:gd name="T41" fmla="*/ 116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95" h="325">
                        <a:moveTo>
                          <a:pt x="186" y="116"/>
                        </a:moveTo>
                        <a:lnTo>
                          <a:pt x="235" y="176"/>
                        </a:lnTo>
                        <a:lnTo>
                          <a:pt x="273" y="238"/>
                        </a:lnTo>
                        <a:lnTo>
                          <a:pt x="293" y="287"/>
                        </a:lnTo>
                        <a:lnTo>
                          <a:pt x="295" y="306"/>
                        </a:lnTo>
                        <a:lnTo>
                          <a:pt x="290" y="320"/>
                        </a:lnTo>
                        <a:lnTo>
                          <a:pt x="282" y="325"/>
                        </a:lnTo>
                        <a:lnTo>
                          <a:pt x="264" y="325"/>
                        </a:lnTo>
                        <a:lnTo>
                          <a:pt x="221" y="305"/>
                        </a:lnTo>
                        <a:lnTo>
                          <a:pt x="167" y="266"/>
                        </a:lnTo>
                        <a:lnTo>
                          <a:pt x="110" y="210"/>
                        </a:lnTo>
                        <a:lnTo>
                          <a:pt x="58" y="147"/>
                        </a:lnTo>
                        <a:lnTo>
                          <a:pt x="22" y="87"/>
                        </a:lnTo>
                        <a:lnTo>
                          <a:pt x="0" y="36"/>
                        </a:lnTo>
                        <a:lnTo>
                          <a:pt x="0" y="17"/>
                        </a:lnTo>
                        <a:lnTo>
                          <a:pt x="3" y="5"/>
                        </a:lnTo>
                        <a:lnTo>
                          <a:pt x="14" y="0"/>
                        </a:lnTo>
                        <a:lnTo>
                          <a:pt x="29" y="1"/>
                        </a:lnTo>
                        <a:lnTo>
                          <a:pt x="75" y="20"/>
                        </a:lnTo>
                        <a:lnTo>
                          <a:pt x="129" y="61"/>
                        </a:lnTo>
                        <a:lnTo>
                          <a:pt x="186" y="116"/>
                        </a:lnTo>
                        <a:close/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2" name="Freeform 243"/>
                  <p:cNvSpPr>
                    <a:spLocks noChangeAspect="1"/>
                  </p:cNvSpPr>
                  <p:nvPr/>
                </p:nvSpPr>
                <p:spPr bwMode="auto">
                  <a:xfrm>
                    <a:off x="2081" y="2216"/>
                    <a:ext cx="152" cy="167"/>
                  </a:xfrm>
                  <a:custGeom>
                    <a:avLst/>
                    <a:gdLst>
                      <a:gd name="T0" fmla="*/ 190 w 302"/>
                      <a:gd name="T1" fmla="*/ 119 h 334"/>
                      <a:gd name="T2" fmla="*/ 241 w 302"/>
                      <a:gd name="T3" fmla="*/ 181 h 334"/>
                      <a:gd name="T4" fmla="*/ 278 w 302"/>
                      <a:gd name="T5" fmla="*/ 244 h 334"/>
                      <a:gd name="T6" fmla="*/ 300 w 302"/>
                      <a:gd name="T7" fmla="*/ 295 h 334"/>
                      <a:gd name="T8" fmla="*/ 302 w 302"/>
                      <a:gd name="T9" fmla="*/ 315 h 334"/>
                      <a:gd name="T10" fmla="*/ 297 w 302"/>
                      <a:gd name="T11" fmla="*/ 328 h 334"/>
                      <a:gd name="T12" fmla="*/ 289 w 302"/>
                      <a:gd name="T13" fmla="*/ 334 h 334"/>
                      <a:gd name="T14" fmla="*/ 271 w 302"/>
                      <a:gd name="T15" fmla="*/ 334 h 334"/>
                      <a:gd name="T16" fmla="*/ 225 w 302"/>
                      <a:gd name="T17" fmla="*/ 312 h 334"/>
                      <a:gd name="T18" fmla="*/ 170 w 302"/>
                      <a:gd name="T19" fmla="*/ 272 h 334"/>
                      <a:gd name="T20" fmla="*/ 112 w 302"/>
                      <a:gd name="T21" fmla="*/ 217 h 334"/>
                      <a:gd name="T22" fmla="*/ 59 w 302"/>
                      <a:gd name="T23" fmla="*/ 152 h 334"/>
                      <a:gd name="T24" fmla="*/ 21 w 302"/>
                      <a:gd name="T25" fmla="*/ 88 h 334"/>
                      <a:gd name="T26" fmla="*/ 0 w 302"/>
                      <a:gd name="T27" fmla="*/ 37 h 334"/>
                      <a:gd name="T28" fmla="*/ 0 w 302"/>
                      <a:gd name="T29" fmla="*/ 17 h 334"/>
                      <a:gd name="T30" fmla="*/ 2 w 302"/>
                      <a:gd name="T31" fmla="*/ 5 h 334"/>
                      <a:gd name="T32" fmla="*/ 13 w 302"/>
                      <a:gd name="T33" fmla="*/ 0 h 334"/>
                      <a:gd name="T34" fmla="*/ 29 w 302"/>
                      <a:gd name="T35" fmla="*/ 1 h 334"/>
                      <a:gd name="T36" fmla="*/ 77 w 302"/>
                      <a:gd name="T37" fmla="*/ 21 h 334"/>
                      <a:gd name="T38" fmla="*/ 132 w 302"/>
                      <a:gd name="T39" fmla="*/ 63 h 334"/>
                      <a:gd name="T40" fmla="*/ 190 w 302"/>
                      <a:gd name="T41" fmla="*/ 119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2" h="334">
                        <a:moveTo>
                          <a:pt x="190" y="119"/>
                        </a:moveTo>
                        <a:lnTo>
                          <a:pt x="241" y="181"/>
                        </a:lnTo>
                        <a:lnTo>
                          <a:pt x="278" y="244"/>
                        </a:lnTo>
                        <a:lnTo>
                          <a:pt x="300" y="295"/>
                        </a:lnTo>
                        <a:lnTo>
                          <a:pt x="302" y="315"/>
                        </a:lnTo>
                        <a:lnTo>
                          <a:pt x="297" y="328"/>
                        </a:lnTo>
                        <a:lnTo>
                          <a:pt x="289" y="334"/>
                        </a:lnTo>
                        <a:lnTo>
                          <a:pt x="271" y="334"/>
                        </a:lnTo>
                        <a:lnTo>
                          <a:pt x="225" y="312"/>
                        </a:lnTo>
                        <a:lnTo>
                          <a:pt x="170" y="272"/>
                        </a:lnTo>
                        <a:lnTo>
                          <a:pt x="112" y="217"/>
                        </a:lnTo>
                        <a:lnTo>
                          <a:pt x="59" y="152"/>
                        </a:lnTo>
                        <a:lnTo>
                          <a:pt x="21" y="88"/>
                        </a:lnTo>
                        <a:lnTo>
                          <a:pt x="0" y="37"/>
                        </a:lnTo>
                        <a:lnTo>
                          <a:pt x="0" y="17"/>
                        </a:lnTo>
                        <a:lnTo>
                          <a:pt x="2" y="5"/>
                        </a:lnTo>
                        <a:lnTo>
                          <a:pt x="13" y="0"/>
                        </a:lnTo>
                        <a:lnTo>
                          <a:pt x="29" y="1"/>
                        </a:lnTo>
                        <a:lnTo>
                          <a:pt x="77" y="21"/>
                        </a:lnTo>
                        <a:lnTo>
                          <a:pt x="132" y="63"/>
                        </a:lnTo>
                        <a:lnTo>
                          <a:pt x="190" y="119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3" name="Freeform 244"/>
                  <p:cNvSpPr>
                    <a:spLocks noChangeAspect="1"/>
                  </p:cNvSpPr>
                  <p:nvPr/>
                </p:nvSpPr>
                <p:spPr bwMode="auto">
                  <a:xfrm>
                    <a:off x="2074" y="2218"/>
                    <a:ext cx="156" cy="172"/>
                  </a:xfrm>
                  <a:custGeom>
                    <a:avLst/>
                    <a:gdLst>
                      <a:gd name="T0" fmla="*/ 5 w 311"/>
                      <a:gd name="T1" fmla="*/ 23 h 345"/>
                      <a:gd name="T2" fmla="*/ 22 w 311"/>
                      <a:gd name="T3" fmla="*/ 0 h 345"/>
                      <a:gd name="T4" fmla="*/ 20 w 311"/>
                      <a:gd name="T5" fmla="*/ 12 h 345"/>
                      <a:gd name="T6" fmla="*/ 20 w 311"/>
                      <a:gd name="T7" fmla="*/ 18 h 345"/>
                      <a:gd name="T8" fmla="*/ 20 w 311"/>
                      <a:gd name="T9" fmla="*/ 22 h 345"/>
                      <a:gd name="T10" fmla="*/ 20 w 311"/>
                      <a:gd name="T11" fmla="*/ 31 h 345"/>
                      <a:gd name="T12" fmla="*/ 29 w 311"/>
                      <a:gd name="T13" fmla="*/ 55 h 345"/>
                      <a:gd name="T14" fmla="*/ 40 w 311"/>
                      <a:gd name="T15" fmla="*/ 82 h 345"/>
                      <a:gd name="T16" fmla="*/ 58 w 311"/>
                      <a:gd name="T17" fmla="*/ 115 h 345"/>
                      <a:gd name="T18" fmla="*/ 78 w 311"/>
                      <a:gd name="T19" fmla="*/ 148 h 345"/>
                      <a:gd name="T20" fmla="*/ 102 w 311"/>
                      <a:gd name="T21" fmla="*/ 177 h 345"/>
                      <a:gd name="T22" fmla="*/ 130 w 311"/>
                      <a:gd name="T23" fmla="*/ 209 h 345"/>
                      <a:gd name="T24" fmla="*/ 155 w 311"/>
                      <a:gd name="T25" fmla="*/ 236 h 345"/>
                      <a:gd name="T26" fmla="*/ 184 w 311"/>
                      <a:gd name="T27" fmla="*/ 263 h 345"/>
                      <a:gd name="T28" fmla="*/ 213 w 311"/>
                      <a:gd name="T29" fmla="*/ 286 h 345"/>
                      <a:gd name="T30" fmla="*/ 239 w 311"/>
                      <a:gd name="T31" fmla="*/ 302 h 345"/>
                      <a:gd name="T32" fmla="*/ 266 w 311"/>
                      <a:gd name="T33" fmla="*/ 315 h 345"/>
                      <a:gd name="T34" fmla="*/ 285 w 311"/>
                      <a:gd name="T35" fmla="*/ 323 h 345"/>
                      <a:gd name="T36" fmla="*/ 294 w 311"/>
                      <a:gd name="T37" fmla="*/ 325 h 345"/>
                      <a:gd name="T38" fmla="*/ 298 w 311"/>
                      <a:gd name="T39" fmla="*/ 325 h 345"/>
                      <a:gd name="T40" fmla="*/ 301 w 311"/>
                      <a:gd name="T41" fmla="*/ 325 h 345"/>
                      <a:gd name="T42" fmla="*/ 311 w 311"/>
                      <a:gd name="T43" fmla="*/ 318 h 345"/>
                      <a:gd name="T44" fmla="*/ 311 w 311"/>
                      <a:gd name="T45" fmla="*/ 317 h 345"/>
                      <a:gd name="T46" fmla="*/ 292 w 311"/>
                      <a:gd name="T47" fmla="*/ 340 h 345"/>
                      <a:gd name="T48" fmla="*/ 282 w 311"/>
                      <a:gd name="T49" fmla="*/ 345 h 345"/>
                      <a:gd name="T50" fmla="*/ 280 w 311"/>
                      <a:gd name="T51" fmla="*/ 345 h 345"/>
                      <a:gd name="T52" fmla="*/ 276 w 311"/>
                      <a:gd name="T53" fmla="*/ 345 h 345"/>
                      <a:gd name="T54" fmla="*/ 267 w 311"/>
                      <a:gd name="T55" fmla="*/ 344 h 345"/>
                      <a:gd name="T56" fmla="*/ 246 w 311"/>
                      <a:gd name="T57" fmla="*/ 337 h 345"/>
                      <a:gd name="T58" fmla="*/ 221 w 311"/>
                      <a:gd name="T59" fmla="*/ 325 h 345"/>
                      <a:gd name="T60" fmla="*/ 195 w 311"/>
                      <a:gd name="T61" fmla="*/ 306 h 345"/>
                      <a:gd name="T62" fmla="*/ 166 w 311"/>
                      <a:gd name="T63" fmla="*/ 283 h 345"/>
                      <a:gd name="T64" fmla="*/ 137 w 311"/>
                      <a:gd name="T65" fmla="*/ 259 h 345"/>
                      <a:gd name="T66" fmla="*/ 111 w 311"/>
                      <a:gd name="T67" fmla="*/ 231 h 345"/>
                      <a:gd name="T68" fmla="*/ 83 w 311"/>
                      <a:gd name="T69" fmla="*/ 198 h 345"/>
                      <a:gd name="T70" fmla="*/ 60 w 311"/>
                      <a:gd name="T71" fmla="*/ 167 h 345"/>
                      <a:gd name="T72" fmla="*/ 40 w 311"/>
                      <a:gd name="T73" fmla="*/ 135 h 345"/>
                      <a:gd name="T74" fmla="*/ 22 w 311"/>
                      <a:gd name="T75" fmla="*/ 106 h 345"/>
                      <a:gd name="T76" fmla="*/ 10 w 311"/>
                      <a:gd name="T77" fmla="*/ 79 h 345"/>
                      <a:gd name="T78" fmla="*/ 3 w 311"/>
                      <a:gd name="T79" fmla="*/ 53 h 345"/>
                      <a:gd name="T80" fmla="*/ 0 w 311"/>
                      <a:gd name="T81" fmla="*/ 44 h 345"/>
                      <a:gd name="T82" fmla="*/ 0 w 311"/>
                      <a:gd name="T83" fmla="*/ 38 h 345"/>
                      <a:gd name="T84" fmla="*/ 0 w 311"/>
                      <a:gd name="T85" fmla="*/ 36 h 345"/>
                      <a:gd name="T86" fmla="*/ 5 w 311"/>
                      <a:gd name="T87" fmla="*/ 22 h 345"/>
                      <a:gd name="T88" fmla="*/ 5 w 311"/>
                      <a:gd name="T89" fmla="*/ 23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11" h="345">
                        <a:moveTo>
                          <a:pt x="5" y="23"/>
                        </a:moveTo>
                        <a:lnTo>
                          <a:pt x="22" y="0"/>
                        </a:lnTo>
                        <a:lnTo>
                          <a:pt x="20" y="12"/>
                        </a:lnTo>
                        <a:lnTo>
                          <a:pt x="20" y="18"/>
                        </a:lnTo>
                        <a:lnTo>
                          <a:pt x="20" y="22"/>
                        </a:lnTo>
                        <a:lnTo>
                          <a:pt x="20" y="31"/>
                        </a:lnTo>
                        <a:lnTo>
                          <a:pt x="29" y="55"/>
                        </a:lnTo>
                        <a:lnTo>
                          <a:pt x="40" y="82"/>
                        </a:lnTo>
                        <a:lnTo>
                          <a:pt x="58" y="115"/>
                        </a:lnTo>
                        <a:lnTo>
                          <a:pt x="78" y="148"/>
                        </a:lnTo>
                        <a:lnTo>
                          <a:pt x="102" y="177"/>
                        </a:lnTo>
                        <a:lnTo>
                          <a:pt x="130" y="209"/>
                        </a:lnTo>
                        <a:lnTo>
                          <a:pt x="155" y="236"/>
                        </a:lnTo>
                        <a:lnTo>
                          <a:pt x="184" y="263"/>
                        </a:lnTo>
                        <a:lnTo>
                          <a:pt x="213" y="286"/>
                        </a:lnTo>
                        <a:lnTo>
                          <a:pt x="239" y="302"/>
                        </a:lnTo>
                        <a:lnTo>
                          <a:pt x="266" y="315"/>
                        </a:lnTo>
                        <a:lnTo>
                          <a:pt x="285" y="323"/>
                        </a:lnTo>
                        <a:lnTo>
                          <a:pt x="294" y="325"/>
                        </a:lnTo>
                        <a:lnTo>
                          <a:pt x="298" y="325"/>
                        </a:lnTo>
                        <a:lnTo>
                          <a:pt x="301" y="325"/>
                        </a:lnTo>
                        <a:lnTo>
                          <a:pt x="311" y="318"/>
                        </a:lnTo>
                        <a:lnTo>
                          <a:pt x="311" y="317"/>
                        </a:lnTo>
                        <a:lnTo>
                          <a:pt x="292" y="340"/>
                        </a:lnTo>
                        <a:lnTo>
                          <a:pt x="282" y="345"/>
                        </a:lnTo>
                        <a:lnTo>
                          <a:pt x="280" y="345"/>
                        </a:lnTo>
                        <a:lnTo>
                          <a:pt x="276" y="345"/>
                        </a:lnTo>
                        <a:lnTo>
                          <a:pt x="267" y="344"/>
                        </a:lnTo>
                        <a:lnTo>
                          <a:pt x="246" y="337"/>
                        </a:lnTo>
                        <a:lnTo>
                          <a:pt x="221" y="325"/>
                        </a:lnTo>
                        <a:lnTo>
                          <a:pt x="195" y="306"/>
                        </a:lnTo>
                        <a:lnTo>
                          <a:pt x="166" y="283"/>
                        </a:lnTo>
                        <a:lnTo>
                          <a:pt x="137" y="259"/>
                        </a:lnTo>
                        <a:lnTo>
                          <a:pt x="111" y="231"/>
                        </a:lnTo>
                        <a:lnTo>
                          <a:pt x="83" y="198"/>
                        </a:lnTo>
                        <a:lnTo>
                          <a:pt x="60" y="167"/>
                        </a:lnTo>
                        <a:lnTo>
                          <a:pt x="40" y="135"/>
                        </a:lnTo>
                        <a:lnTo>
                          <a:pt x="22" y="106"/>
                        </a:lnTo>
                        <a:lnTo>
                          <a:pt x="10" y="79"/>
                        </a:lnTo>
                        <a:lnTo>
                          <a:pt x="3" y="53"/>
                        </a:lnTo>
                        <a:lnTo>
                          <a:pt x="0" y="44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5" y="22"/>
                        </a:lnTo>
                        <a:lnTo>
                          <a:pt x="5" y="23"/>
                        </a:lnTo>
                        <a:close/>
                      </a:path>
                    </a:pathLst>
                  </a:custGeom>
                  <a:solidFill>
                    <a:srgbClr val="82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4" name="Freeform 245"/>
                  <p:cNvSpPr>
                    <a:spLocks noChangeAspect="1"/>
                  </p:cNvSpPr>
                  <p:nvPr/>
                </p:nvSpPr>
                <p:spPr bwMode="auto">
                  <a:xfrm>
                    <a:off x="2071" y="2218"/>
                    <a:ext cx="159" cy="177"/>
                  </a:xfrm>
                  <a:custGeom>
                    <a:avLst/>
                    <a:gdLst>
                      <a:gd name="T0" fmla="*/ 5 w 318"/>
                      <a:gd name="T1" fmla="*/ 24 h 355"/>
                      <a:gd name="T2" fmla="*/ 23 w 318"/>
                      <a:gd name="T3" fmla="*/ 0 h 355"/>
                      <a:gd name="T4" fmla="*/ 21 w 318"/>
                      <a:gd name="T5" fmla="*/ 12 h 355"/>
                      <a:gd name="T6" fmla="*/ 21 w 318"/>
                      <a:gd name="T7" fmla="*/ 18 h 355"/>
                      <a:gd name="T8" fmla="*/ 21 w 318"/>
                      <a:gd name="T9" fmla="*/ 23 h 355"/>
                      <a:gd name="T10" fmla="*/ 21 w 318"/>
                      <a:gd name="T11" fmla="*/ 32 h 355"/>
                      <a:gd name="T12" fmla="*/ 29 w 318"/>
                      <a:gd name="T13" fmla="*/ 56 h 355"/>
                      <a:gd name="T14" fmla="*/ 42 w 318"/>
                      <a:gd name="T15" fmla="*/ 85 h 355"/>
                      <a:gd name="T16" fmla="*/ 60 w 318"/>
                      <a:gd name="T17" fmla="*/ 119 h 355"/>
                      <a:gd name="T18" fmla="*/ 81 w 318"/>
                      <a:gd name="T19" fmla="*/ 152 h 355"/>
                      <a:gd name="T20" fmla="*/ 105 w 318"/>
                      <a:gd name="T21" fmla="*/ 182 h 355"/>
                      <a:gd name="T22" fmla="*/ 133 w 318"/>
                      <a:gd name="T23" fmla="*/ 215 h 355"/>
                      <a:gd name="T24" fmla="*/ 159 w 318"/>
                      <a:gd name="T25" fmla="*/ 243 h 355"/>
                      <a:gd name="T26" fmla="*/ 188 w 318"/>
                      <a:gd name="T27" fmla="*/ 270 h 355"/>
                      <a:gd name="T28" fmla="*/ 217 w 318"/>
                      <a:gd name="T29" fmla="*/ 293 h 355"/>
                      <a:gd name="T30" fmla="*/ 245 w 318"/>
                      <a:gd name="T31" fmla="*/ 311 h 355"/>
                      <a:gd name="T32" fmla="*/ 272 w 318"/>
                      <a:gd name="T33" fmla="*/ 323 h 355"/>
                      <a:gd name="T34" fmla="*/ 292 w 318"/>
                      <a:gd name="T35" fmla="*/ 332 h 355"/>
                      <a:gd name="T36" fmla="*/ 301 w 318"/>
                      <a:gd name="T37" fmla="*/ 333 h 355"/>
                      <a:gd name="T38" fmla="*/ 305 w 318"/>
                      <a:gd name="T39" fmla="*/ 333 h 355"/>
                      <a:gd name="T40" fmla="*/ 308 w 318"/>
                      <a:gd name="T41" fmla="*/ 333 h 355"/>
                      <a:gd name="T42" fmla="*/ 318 w 318"/>
                      <a:gd name="T43" fmla="*/ 327 h 355"/>
                      <a:gd name="T44" fmla="*/ 318 w 318"/>
                      <a:gd name="T45" fmla="*/ 327 h 355"/>
                      <a:gd name="T46" fmla="*/ 299 w 318"/>
                      <a:gd name="T47" fmla="*/ 349 h 355"/>
                      <a:gd name="T48" fmla="*/ 289 w 318"/>
                      <a:gd name="T49" fmla="*/ 355 h 355"/>
                      <a:gd name="T50" fmla="*/ 287 w 318"/>
                      <a:gd name="T51" fmla="*/ 355 h 355"/>
                      <a:gd name="T52" fmla="*/ 282 w 318"/>
                      <a:gd name="T53" fmla="*/ 355 h 355"/>
                      <a:gd name="T54" fmla="*/ 273 w 318"/>
                      <a:gd name="T55" fmla="*/ 354 h 355"/>
                      <a:gd name="T56" fmla="*/ 252 w 318"/>
                      <a:gd name="T57" fmla="*/ 347 h 355"/>
                      <a:gd name="T58" fmla="*/ 226 w 318"/>
                      <a:gd name="T59" fmla="*/ 333 h 355"/>
                      <a:gd name="T60" fmla="*/ 200 w 318"/>
                      <a:gd name="T61" fmla="*/ 315 h 355"/>
                      <a:gd name="T62" fmla="*/ 171 w 318"/>
                      <a:gd name="T63" fmla="*/ 292 h 355"/>
                      <a:gd name="T64" fmla="*/ 140 w 318"/>
                      <a:gd name="T65" fmla="*/ 267 h 355"/>
                      <a:gd name="T66" fmla="*/ 114 w 318"/>
                      <a:gd name="T67" fmla="*/ 239 h 355"/>
                      <a:gd name="T68" fmla="*/ 86 w 318"/>
                      <a:gd name="T69" fmla="*/ 206 h 355"/>
                      <a:gd name="T70" fmla="*/ 62 w 318"/>
                      <a:gd name="T71" fmla="*/ 172 h 355"/>
                      <a:gd name="T72" fmla="*/ 41 w 318"/>
                      <a:gd name="T73" fmla="*/ 139 h 355"/>
                      <a:gd name="T74" fmla="*/ 24 w 318"/>
                      <a:gd name="T75" fmla="*/ 110 h 355"/>
                      <a:gd name="T76" fmla="*/ 10 w 318"/>
                      <a:gd name="T77" fmla="*/ 80 h 355"/>
                      <a:gd name="T78" fmla="*/ 4 w 318"/>
                      <a:gd name="T79" fmla="*/ 55 h 355"/>
                      <a:gd name="T80" fmla="*/ 0 w 318"/>
                      <a:gd name="T81" fmla="*/ 44 h 355"/>
                      <a:gd name="T82" fmla="*/ 0 w 318"/>
                      <a:gd name="T83" fmla="*/ 39 h 355"/>
                      <a:gd name="T84" fmla="*/ 0 w 318"/>
                      <a:gd name="T85" fmla="*/ 37 h 355"/>
                      <a:gd name="T86" fmla="*/ 5 w 318"/>
                      <a:gd name="T87" fmla="*/ 23 h 355"/>
                      <a:gd name="T88" fmla="*/ 5 w 318"/>
                      <a:gd name="T89" fmla="*/ 24 h 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18" h="355">
                        <a:moveTo>
                          <a:pt x="5" y="24"/>
                        </a:moveTo>
                        <a:lnTo>
                          <a:pt x="23" y="0"/>
                        </a:lnTo>
                        <a:lnTo>
                          <a:pt x="21" y="12"/>
                        </a:lnTo>
                        <a:lnTo>
                          <a:pt x="21" y="18"/>
                        </a:lnTo>
                        <a:lnTo>
                          <a:pt x="21" y="23"/>
                        </a:lnTo>
                        <a:lnTo>
                          <a:pt x="21" y="32"/>
                        </a:lnTo>
                        <a:lnTo>
                          <a:pt x="29" y="56"/>
                        </a:lnTo>
                        <a:lnTo>
                          <a:pt x="42" y="85"/>
                        </a:lnTo>
                        <a:lnTo>
                          <a:pt x="60" y="119"/>
                        </a:lnTo>
                        <a:lnTo>
                          <a:pt x="81" y="152"/>
                        </a:lnTo>
                        <a:lnTo>
                          <a:pt x="105" y="182"/>
                        </a:lnTo>
                        <a:lnTo>
                          <a:pt x="133" y="215"/>
                        </a:lnTo>
                        <a:lnTo>
                          <a:pt x="159" y="243"/>
                        </a:lnTo>
                        <a:lnTo>
                          <a:pt x="188" y="270"/>
                        </a:lnTo>
                        <a:lnTo>
                          <a:pt x="217" y="293"/>
                        </a:lnTo>
                        <a:lnTo>
                          <a:pt x="245" y="311"/>
                        </a:lnTo>
                        <a:lnTo>
                          <a:pt x="272" y="323"/>
                        </a:lnTo>
                        <a:lnTo>
                          <a:pt x="292" y="332"/>
                        </a:lnTo>
                        <a:lnTo>
                          <a:pt x="301" y="333"/>
                        </a:lnTo>
                        <a:lnTo>
                          <a:pt x="305" y="333"/>
                        </a:lnTo>
                        <a:lnTo>
                          <a:pt x="308" y="333"/>
                        </a:lnTo>
                        <a:lnTo>
                          <a:pt x="318" y="327"/>
                        </a:lnTo>
                        <a:lnTo>
                          <a:pt x="318" y="327"/>
                        </a:lnTo>
                        <a:lnTo>
                          <a:pt x="299" y="349"/>
                        </a:lnTo>
                        <a:lnTo>
                          <a:pt x="289" y="355"/>
                        </a:lnTo>
                        <a:lnTo>
                          <a:pt x="287" y="355"/>
                        </a:lnTo>
                        <a:lnTo>
                          <a:pt x="282" y="355"/>
                        </a:lnTo>
                        <a:lnTo>
                          <a:pt x="273" y="354"/>
                        </a:lnTo>
                        <a:lnTo>
                          <a:pt x="252" y="347"/>
                        </a:lnTo>
                        <a:lnTo>
                          <a:pt x="226" y="333"/>
                        </a:lnTo>
                        <a:lnTo>
                          <a:pt x="200" y="315"/>
                        </a:lnTo>
                        <a:lnTo>
                          <a:pt x="171" y="292"/>
                        </a:lnTo>
                        <a:lnTo>
                          <a:pt x="140" y="267"/>
                        </a:lnTo>
                        <a:lnTo>
                          <a:pt x="114" y="239"/>
                        </a:lnTo>
                        <a:lnTo>
                          <a:pt x="86" y="206"/>
                        </a:lnTo>
                        <a:lnTo>
                          <a:pt x="62" y="172"/>
                        </a:lnTo>
                        <a:lnTo>
                          <a:pt x="41" y="139"/>
                        </a:lnTo>
                        <a:lnTo>
                          <a:pt x="24" y="110"/>
                        </a:lnTo>
                        <a:lnTo>
                          <a:pt x="10" y="80"/>
                        </a:lnTo>
                        <a:lnTo>
                          <a:pt x="4" y="55"/>
                        </a:lnTo>
                        <a:lnTo>
                          <a:pt x="0" y="44"/>
                        </a:lnTo>
                        <a:lnTo>
                          <a:pt x="0" y="39"/>
                        </a:lnTo>
                        <a:lnTo>
                          <a:pt x="0" y="37"/>
                        </a:lnTo>
                        <a:lnTo>
                          <a:pt x="5" y="23"/>
                        </a:lnTo>
                        <a:lnTo>
                          <a:pt x="5" y="24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5" name="Freeform 246"/>
                  <p:cNvSpPr>
                    <a:spLocks noChangeAspect="1"/>
                  </p:cNvSpPr>
                  <p:nvPr/>
                </p:nvSpPr>
                <p:spPr bwMode="auto">
                  <a:xfrm>
                    <a:off x="2138" y="2298"/>
                    <a:ext cx="22" cy="28"/>
                  </a:xfrm>
                  <a:custGeom>
                    <a:avLst/>
                    <a:gdLst>
                      <a:gd name="T0" fmla="*/ 0 w 43"/>
                      <a:gd name="T1" fmla="*/ 52 h 57"/>
                      <a:gd name="T2" fmla="*/ 41 w 43"/>
                      <a:gd name="T3" fmla="*/ 0 h 57"/>
                      <a:gd name="T4" fmla="*/ 43 w 43"/>
                      <a:gd name="T5" fmla="*/ 5 h 57"/>
                      <a:gd name="T6" fmla="*/ 4 w 43"/>
                      <a:gd name="T7" fmla="*/ 57 h 57"/>
                      <a:gd name="T8" fmla="*/ 0 w 43"/>
                      <a:gd name="T9" fmla="*/ 5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57">
                        <a:moveTo>
                          <a:pt x="0" y="52"/>
                        </a:moveTo>
                        <a:lnTo>
                          <a:pt x="41" y="0"/>
                        </a:lnTo>
                        <a:lnTo>
                          <a:pt x="43" y="5"/>
                        </a:lnTo>
                        <a:lnTo>
                          <a:pt x="4" y="57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Freeform 247"/>
                  <p:cNvSpPr>
                    <a:spLocks noChangeAspect="1"/>
                  </p:cNvSpPr>
                  <p:nvPr/>
                </p:nvSpPr>
                <p:spPr bwMode="auto">
                  <a:xfrm>
                    <a:off x="2156" y="2297"/>
                    <a:ext cx="6" cy="5"/>
                  </a:xfrm>
                  <a:custGeom>
                    <a:avLst/>
                    <a:gdLst>
                      <a:gd name="T0" fmla="*/ 0 w 11"/>
                      <a:gd name="T1" fmla="*/ 0 h 10"/>
                      <a:gd name="T2" fmla="*/ 4 w 11"/>
                      <a:gd name="T3" fmla="*/ 0 h 10"/>
                      <a:gd name="T4" fmla="*/ 11 w 11"/>
                      <a:gd name="T5" fmla="*/ 8 h 10"/>
                      <a:gd name="T6" fmla="*/ 10 w 11"/>
                      <a:gd name="T7" fmla="*/ 10 h 10"/>
                      <a:gd name="T8" fmla="*/ 0 w 11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0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1" y="8"/>
                        </a:lnTo>
                        <a:lnTo>
                          <a:pt x="10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7" name="Line 2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58" y="2289"/>
                    <a:ext cx="4" cy="8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8" name="Line 24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61" y="2293"/>
                    <a:ext cx="7" cy="6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Freeform 250"/>
                  <p:cNvSpPr>
                    <a:spLocks noChangeAspect="1"/>
                  </p:cNvSpPr>
                  <p:nvPr/>
                </p:nvSpPr>
                <p:spPr bwMode="auto">
                  <a:xfrm>
                    <a:off x="2161" y="2289"/>
                    <a:ext cx="5" cy="5"/>
                  </a:xfrm>
                  <a:custGeom>
                    <a:avLst/>
                    <a:gdLst>
                      <a:gd name="T0" fmla="*/ 9 w 10"/>
                      <a:gd name="T1" fmla="*/ 2 h 10"/>
                      <a:gd name="T2" fmla="*/ 10 w 10"/>
                      <a:gd name="T3" fmla="*/ 10 h 10"/>
                      <a:gd name="T4" fmla="*/ 5 w 10"/>
                      <a:gd name="T5" fmla="*/ 6 h 10"/>
                      <a:gd name="T6" fmla="*/ 0 w 10"/>
                      <a:gd name="T7" fmla="*/ 0 h 10"/>
                      <a:gd name="T8" fmla="*/ 9 w 10"/>
                      <a:gd name="T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9" y="2"/>
                        </a:moveTo>
                        <a:lnTo>
                          <a:pt x="10" y="10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lnTo>
                          <a:pt x="9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0" name="Freeform 251"/>
                  <p:cNvSpPr>
                    <a:spLocks noChangeAspect="1"/>
                  </p:cNvSpPr>
                  <p:nvPr/>
                </p:nvSpPr>
                <p:spPr bwMode="auto">
                  <a:xfrm>
                    <a:off x="2209" y="2243"/>
                    <a:ext cx="17" cy="134"/>
                  </a:xfrm>
                  <a:custGeom>
                    <a:avLst/>
                    <a:gdLst>
                      <a:gd name="T0" fmla="*/ 34 w 34"/>
                      <a:gd name="T1" fmla="*/ 266 h 267"/>
                      <a:gd name="T2" fmla="*/ 2 w 34"/>
                      <a:gd name="T3" fmla="*/ 0 h 267"/>
                      <a:gd name="T4" fmla="*/ 0 w 34"/>
                      <a:gd name="T5" fmla="*/ 0 h 267"/>
                      <a:gd name="T6" fmla="*/ 33 w 34"/>
                      <a:gd name="T7" fmla="*/ 267 h 267"/>
                      <a:gd name="T8" fmla="*/ 34 w 34"/>
                      <a:gd name="T9" fmla="*/ 267 h 267"/>
                      <a:gd name="T10" fmla="*/ 34 w 34"/>
                      <a:gd name="T11" fmla="*/ 266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267">
                        <a:moveTo>
                          <a:pt x="34" y="266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33" y="267"/>
                        </a:lnTo>
                        <a:lnTo>
                          <a:pt x="34" y="267"/>
                        </a:lnTo>
                        <a:lnTo>
                          <a:pt x="34" y="2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Freeform 252"/>
                  <p:cNvSpPr>
                    <a:spLocks noChangeAspect="1"/>
                  </p:cNvSpPr>
                  <p:nvPr/>
                </p:nvSpPr>
                <p:spPr bwMode="auto">
                  <a:xfrm>
                    <a:off x="2206" y="2243"/>
                    <a:ext cx="20" cy="139"/>
                  </a:xfrm>
                  <a:custGeom>
                    <a:avLst/>
                    <a:gdLst>
                      <a:gd name="T0" fmla="*/ 41 w 41"/>
                      <a:gd name="T1" fmla="*/ 275 h 276"/>
                      <a:gd name="T2" fmla="*/ 3 w 41"/>
                      <a:gd name="T3" fmla="*/ 0 h 276"/>
                      <a:gd name="T4" fmla="*/ 0 w 41"/>
                      <a:gd name="T5" fmla="*/ 0 h 276"/>
                      <a:gd name="T6" fmla="*/ 40 w 41"/>
                      <a:gd name="T7" fmla="*/ 276 h 276"/>
                      <a:gd name="T8" fmla="*/ 41 w 41"/>
                      <a:gd name="T9" fmla="*/ 276 h 276"/>
                      <a:gd name="T10" fmla="*/ 41 w 41"/>
                      <a:gd name="T11" fmla="*/ 275 h 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1" h="276">
                        <a:moveTo>
                          <a:pt x="41" y="275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40" y="276"/>
                        </a:lnTo>
                        <a:lnTo>
                          <a:pt x="41" y="276"/>
                        </a:lnTo>
                        <a:lnTo>
                          <a:pt x="41" y="27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2" name="Freeform 253"/>
                  <p:cNvSpPr>
                    <a:spLocks noChangeAspect="1"/>
                  </p:cNvSpPr>
                  <p:nvPr/>
                </p:nvSpPr>
                <p:spPr bwMode="auto">
                  <a:xfrm>
                    <a:off x="2088" y="2216"/>
                    <a:ext cx="113" cy="18"/>
                  </a:xfrm>
                  <a:custGeom>
                    <a:avLst/>
                    <a:gdLst>
                      <a:gd name="T0" fmla="*/ 226 w 227"/>
                      <a:gd name="T1" fmla="*/ 35 h 35"/>
                      <a:gd name="T2" fmla="*/ 227 w 227"/>
                      <a:gd name="T3" fmla="*/ 34 h 35"/>
                      <a:gd name="T4" fmla="*/ 4 w 227"/>
                      <a:gd name="T5" fmla="*/ 1 h 35"/>
                      <a:gd name="T6" fmla="*/ 3 w 227"/>
                      <a:gd name="T7" fmla="*/ 0 h 35"/>
                      <a:gd name="T8" fmla="*/ 0 w 227"/>
                      <a:gd name="T9" fmla="*/ 1 h 35"/>
                      <a:gd name="T10" fmla="*/ 0 w 227"/>
                      <a:gd name="T11" fmla="*/ 3 h 35"/>
                      <a:gd name="T12" fmla="*/ 226 w 227"/>
                      <a:gd name="T13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7" h="35">
                        <a:moveTo>
                          <a:pt x="226" y="35"/>
                        </a:moveTo>
                        <a:lnTo>
                          <a:pt x="227" y="34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2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3" name="Freeform 254"/>
                  <p:cNvSpPr>
                    <a:spLocks noChangeAspect="1"/>
                  </p:cNvSpPr>
                  <p:nvPr/>
                </p:nvSpPr>
                <p:spPr bwMode="auto">
                  <a:xfrm>
                    <a:off x="2084" y="2216"/>
                    <a:ext cx="117" cy="22"/>
                  </a:xfrm>
                  <a:custGeom>
                    <a:avLst/>
                    <a:gdLst>
                      <a:gd name="T0" fmla="*/ 233 w 234"/>
                      <a:gd name="T1" fmla="*/ 44 h 44"/>
                      <a:gd name="T2" fmla="*/ 234 w 234"/>
                      <a:gd name="T3" fmla="*/ 42 h 44"/>
                      <a:gd name="T4" fmla="*/ 3 w 234"/>
                      <a:gd name="T5" fmla="*/ 1 h 44"/>
                      <a:gd name="T6" fmla="*/ 2 w 234"/>
                      <a:gd name="T7" fmla="*/ 0 h 44"/>
                      <a:gd name="T8" fmla="*/ 0 w 234"/>
                      <a:gd name="T9" fmla="*/ 1 h 44"/>
                      <a:gd name="T10" fmla="*/ 0 w 234"/>
                      <a:gd name="T11" fmla="*/ 5 h 44"/>
                      <a:gd name="T12" fmla="*/ 233 w 234"/>
                      <a:gd name="T13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4" h="44">
                        <a:moveTo>
                          <a:pt x="233" y="44"/>
                        </a:moveTo>
                        <a:lnTo>
                          <a:pt x="234" y="42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233" y="44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4" name="Freeform 255"/>
                  <p:cNvSpPr>
                    <a:spLocks noChangeAspect="1"/>
                  </p:cNvSpPr>
                  <p:nvPr/>
                </p:nvSpPr>
                <p:spPr bwMode="auto">
                  <a:xfrm>
                    <a:off x="2127" y="2241"/>
                    <a:ext cx="75" cy="63"/>
                  </a:xfrm>
                  <a:custGeom>
                    <a:avLst/>
                    <a:gdLst>
                      <a:gd name="T0" fmla="*/ 6 w 152"/>
                      <a:gd name="T1" fmla="*/ 125 h 125"/>
                      <a:gd name="T2" fmla="*/ 0 w 152"/>
                      <a:gd name="T3" fmla="*/ 124 h 125"/>
                      <a:gd name="T4" fmla="*/ 152 w 152"/>
                      <a:gd name="T5" fmla="*/ 0 h 125"/>
                      <a:gd name="T6" fmla="*/ 152 w 152"/>
                      <a:gd name="T7" fmla="*/ 3 h 125"/>
                      <a:gd name="T8" fmla="*/ 6 w 152"/>
                      <a:gd name="T9" fmla="*/ 125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125">
                        <a:moveTo>
                          <a:pt x="6" y="125"/>
                        </a:moveTo>
                        <a:lnTo>
                          <a:pt x="0" y="124"/>
                        </a:lnTo>
                        <a:lnTo>
                          <a:pt x="152" y="0"/>
                        </a:lnTo>
                        <a:lnTo>
                          <a:pt x="152" y="3"/>
                        </a:lnTo>
                        <a:lnTo>
                          <a:pt x="6" y="1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5" name="Freeform 256"/>
                  <p:cNvSpPr>
                    <a:spLocks noChangeAspect="1"/>
                  </p:cNvSpPr>
                  <p:nvPr/>
                </p:nvSpPr>
                <p:spPr bwMode="auto">
                  <a:xfrm>
                    <a:off x="2122" y="2241"/>
                    <a:ext cx="80" cy="68"/>
                  </a:xfrm>
                  <a:custGeom>
                    <a:avLst/>
                    <a:gdLst>
                      <a:gd name="T0" fmla="*/ 5 w 160"/>
                      <a:gd name="T1" fmla="*/ 135 h 135"/>
                      <a:gd name="T2" fmla="*/ 0 w 160"/>
                      <a:gd name="T3" fmla="*/ 134 h 135"/>
                      <a:gd name="T4" fmla="*/ 160 w 160"/>
                      <a:gd name="T5" fmla="*/ 0 h 135"/>
                      <a:gd name="T6" fmla="*/ 160 w 160"/>
                      <a:gd name="T7" fmla="*/ 3 h 135"/>
                      <a:gd name="T8" fmla="*/ 5 w 160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135">
                        <a:moveTo>
                          <a:pt x="5" y="135"/>
                        </a:moveTo>
                        <a:lnTo>
                          <a:pt x="0" y="134"/>
                        </a:lnTo>
                        <a:lnTo>
                          <a:pt x="160" y="0"/>
                        </a:lnTo>
                        <a:lnTo>
                          <a:pt x="160" y="3"/>
                        </a:lnTo>
                        <a:lnTo>
                          <a:pt x="5" y="13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6" name="Freeform 257"/>
                  <p:cNvSpPr>
                    <a:spLocks noChangeAspect="1"/>
                  </p:cNvSpPr>
                  <p:nvPr/>
                </p:nvSpPr>
                <p:spPr bwMode="auto">
                  <a:xfrm>
                    <a:off x="2194" y="2269"/>
                    <a:ext cx="5" cy="20"/>
                  </a:xfrm>
                  <a:custGeom>
                    <a:avLst/>
                    <a:gdLst>
                      <a:gd name="T0" fmla="*/ 0 w 10"/>
                      <a:gd name="T1" fmla="*/ 36 h 39"/>
                      <a:gd name="T2" fmla="*/ 10 w 10"/>
                      <a:gd name="T3" fmla="*/ 0 h 39"/>
                      <a:gd name="T4" fmla="*/ 10 w 10"/>
                      <a:gd name="T5" fmla="*/ 0 h 39"/>
                      <a:gd name="T6" fmla="*/ 3 w 10"/>
                      <a:gd name="T7" fmla="*/ 39 h 39"/>
                      <a:gd name="T8" fmla="*/ 0 w 10"/>
                      <a:gd name="T9" fmla="*/ 39 h 39"/>
                      <a:gd name="T10" fmla="*/ 0 w 10"/>
                      <a:gd name="T11" fmla="*/ 3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39">
                        <a:moveTo>
                          <a:pt x="0" y="36"/>
                        </a:move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3" y="39"/>
                        </a:lnTo>
                        <a:lnTo>
                          <a:pt x="0" y="3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Freeform 258"/>
                  <p:cNvSpPr>
                    <a:spLocks noChangeAspect="1"/>
                  </p:cNvSpPr>
                  <p:nvPr/>
                </p:nvSpPr>
                <p:spPr bwMode="auto">
                  <a:xfrm>
                    <a:off x="2191" y="2269"/>
                    <a:ext cx="8" cy="24"/>
                  </a:xfrm>
                  <a:custGeom>
                    <a:avLst/>
                    <a:gdLst>
                      <a:gd name="T0" fmla="*/ 0 w 15"/>
                      <a:gd name="T1" fmla="*/ 45 h 47"/>
                      <a:gd name="T2" fmla="*/ 15 w 15"/>
                      <a:gd name="T3" fmla="*/ 0 h 47"/>
                      <a:gd name="T4" fmla="*/ 15 w 15"/>
                      <a:gd name="T5" fmla="*/ 1 h 47"/>
                      <a:gd name="T6" fmla="*/ 4 w 15"/>
                      <a:gd name="T7" fmla="*/ 47 h 47"/>
                      <a:gd name="T8" fmla="*/ 0 w 15"/>
                      <a:gd name="T9" fmla="*/ 47 h 47"/>
                      <a:gd name="T10" fmla="*/ 0 w 15"/>
                      <a:gd name="T11" fmla="*/ 45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47">
                        <a:moveTo>
                          <a:pt x="0" y="45"/>
                        </a:moveTo>
                        <a:lnTo>
                          <a:pt x="15" y="0"/>
                        </a:lnTo>
                        <a:lnTo>
                          <a:pt x="15" y="1"/>
                        </a:lnTo>
                        <a:lnTo>
                          <a:pt x="4" y="47"/>
                        </a:lnTo>
                        <a:lnTo>
                          <a:pt x="0" y="47"/>
                        </a:lnTo>
                        <a:lnTo>
                          <a:pt x="0" y="4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Freeform 259"/>
                  <p:cNvSpPr>
                    <a:spLocks noChangeAspect="1"/>
                  </p:cNvSpPr>
                  <p:nvPr/>
                </p:nvSpPr>
                <p:spPr bwMode="auto">
                  <a:xfrm>
                    <a:off x="2084" y="2363"/>
                    <a:ext cx="5" cy="6"/>
                  </a:xfrm>
                  <a:custGeom>
                    <a:avLst/>
                    <a:gdLst>
                      <a:gd name="T0" fmla="*/ 1 w 11"/>
                      <a:gd name="T1" fmla="*/ 13 h 13"/>
                      <a:gd name="T2" fmla="*/ 0 w 11"/>
                      <a:gd name="T3" fmla="*/ 4 h 13"/>
                      <a:gd name="T4" fmla="*/ 6 w 11"/>
                      <a:gd name="T5" fmla="*/ 0 h 13"/>
                      <a:gd name="T6" fmla="*/ 11 w 11"/>
                      <a:gd name="T7" fmla="*/ 4 h 13"/>
                      <a:gd name="T8" fmla="*/ 11 w 11"/>
                      <a:gd name="T9" fmla="*/ 13 h 13"/>
                      <a:gd name="T10" fmla="*/ 1 w 11"/>
                      <a:gd name="T1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13">
                        <a:moveTo>
                          <a:pt x="1" y="13"/>
                        </a:moveTo>
                        <a:lnTo>
                          <a:pt x="0" y="4"/>
                        </a:lnTo>
                        <a:lnTo>
                          <a:pt x="6" y="0"/>
                        </a:lnTo>
                        <a:lnTo>
                          <a:pt x="11" y="4"/>
                        </a:lnTo>
                        <a:lnTo>
                          <a:pt x="11" y="13"/>
                        </a:lnTo>
                        <a:lnTo>
                          <a:pt x="1" y="13"/>
                        </a:lnTo>
                        <a:close/>
                      </a:path>
                    </a:pathLst>
                  </a:custGeom>
                  <a:solidFill>
                    <a:srgbClr val="C2C2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9" name="Freeform 260"/>
                  <p:cNvSpPr>
                    <a:spLocks noChangeAspect="1"/>
                  </p:cNvSpPr>
                  <p:nvPr/>
                </p:nvSpPr>
                <p:spPr bwMode="auto">
                  <a:xfrm>
                    <a:off x="2080" y="2363"/>
                    <a:ext cx="9" cy="10"/>
                  </a:xfrm>
                  <a:custGeom>
                    <a:avLst/>
                    <a:gdLst>
                      <a:gd name="T0" fmla="*/ 3 w 19"/>
                      <a:gd name="T1" fmla="*/ 20 h 20"/>
                      <a:gd name="T2" fmla="*/ 0 w 19"/>
                      <a:gd name="T3" fmla="*/ 7 h 20"/>
                      <a:gd name="T4" fmla="*/ 11 w 19"/>
                      <a:gd name="T5" fmla="*/ 0 h 20"/>
                      <a:gd name="T6" fmla="*/ 19 w 19"/>
                      <a:gd name="T7" fmla="*/ 7 h 20"/>
                      <a:gd name="T8" fmla="*/ 19 w 19"/>
                      <a:gd name="T9" fmla="*/ 20 h 20"/>
                      <a:gd name="T10" fmla="*/ 3 w 19"/>
                      <a:gd name="T1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20">
                        <a:moveTo>
                          <a:pt x="3" y="20"/>
                        </a:moveTo>
                        <a:lnTo>
                          <a:pt x="0" y="7"/>
                        </a:lnTo>
                        <a:lnTo>
                          <a:pt x="11" y="0"/>
                        </a:lnTo>
                        <a:lnTo>
                          <a:pt x="19" y="7"/>
                        </a:lnTo>
                        <a:lnTo>
                          <a:pt x="19" y="20"/>
                        </a:lnTo>
                        <a:lnTo>
                          <a:pt x="3" y="2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0" name="Freeform 261"/>
                  <p:cNvSpPr>
                    <a:spLocks noChangeAspect="1"/>
                  </p:cNvSpPr>
                  <p:nvPr/>
                </p:nvSpPr>
                <p:spPr bwMode="auto">
                  <a:xfrm>
                    <a:off x="2073" y="2238"/>
                    <a:ext cx="23" cy="105"/>
                  </a:xfrm>
                  <a:custGeom>
                    <a:avLst/>
                    <a:gdLst>
                      <a:gd name="T0" fmla="*/ 1 w 47"/>
                      <a:gd name="T1" fmla="*/ 0 h 209"/>
                      <a:gd name="T2" fmla="*/ 0 w 47"/>
                      <a:gd name="T3" fmla="*/ 0 h 209"/>
                      <a:gd name="T4" fmla="*/ 47 w 47"/>
                      <a:gd name="T5" fmla="*/ 209 h 209"/>
                      <a:gd name="T6" fmla="*/ 47 w 47"/>
                      <a:gd name="T7" fmla="*/ 208 h 209"/>
                      <a:gd name="T8" fmla="*/ 8 w 47"/>
                      <a:gd name="T9" fmla="*/ 27 h 209"/>
                      <a:gd name="T10" fmla="*/ 1 w 47"/>
                      <a:gd name="T11" fmla="*/ 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7" h="209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47" y="209"/>
                        </a:lnTo>
                        <a:lnTo>
                          <a:pt x="47" y="208"/>
                        </a:lnTo>
                        <a:lnTo>
                          <a:pt x="8" y="27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1" name="Freeform 262"/>
                  <p:cNvSpPr>
                    <a:spLocks noChangeAspect="1"/>
                  </p:cNvSpPr>
                  <p:nvPr/>
                </p:nvSpPr>
                <p:spPr bwMode="auto">
                  <a:xfrm>
                    <a:off x="2069" y="2238"/>
                    <a:ext cx="27" cy="111"/>
                  </a:xfrm>
                  <a:custGeom>
                    <a:avLst/>
                    <a:gdLst>
                      <a:gd name="T0" fmla="*/ 2 w 54"/>
                      <a:gd name="T1" fmla="*/ 0 h 221"/>
                      <a:gd name="T2" fmla="*/ 0 w 54"/>
                      <a:gd name="T3" fmla="*/ 0 h 221"/>
                      <a:gd name="T4" fmla="*/ 54 w 54"/>
                      <a:gd name="T5" fmla="*/ 221 h 221"/>
                      <a:gd name="T6" fmla="*/ 54 w 54"/>
                      <a:gd name="T7" fmla="*/ 219 h 221"/>
                      <a:gd name="T8" fmla="*/ 8 w 54"/>
                      <a:gd name="T9" fmla="*/ 27 h 221"/>
                      <a:gd name="T10" fmla="*/ 2 w 54"/>
                      <a:gd name="T11" fmla="*/ 0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4" h="221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54" y="221"/>
                        </a:lnTo>
                        <a:lnTo>
                          <a:pt x="54" y="219"/>
                        </a:lnTo>
                        <a:lnTo>
                          <a:pt x="8" y="27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9" name="Text Box 263"/>
              <p:cNvSpPr txBox="1">
                <a:spLocks noChangeArrowheads="1"/>
              </p:cNvSpPr>
              <p:nvPr/>
            </p:nvSpPr>
            <p:spPr bwMode="auto">
              <a:xfrm>
                <a:off x="3413125" y="990600"/>
                <a:ext cx="1863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000" b="1" i="0" dirty="0">
                    <a:solidFill>
                      <a:srgbClr val="FF0066"/>
                    </a:solidFill>
                    <a:ea typeface="標楷體" pitchFamily="65" charset="-120"/>
                  </a:rPr>
                  <a:t>FORMOSAT-3</a:t>
                </a:r>
              </a:p>
            </p:txBody>
          </p:sp>
          <p:sp>
            <p:nvSpPr>
              <p:cNvPr id="20" name="Freeform 264"/>
              <p:cNvSpPr>
                <a:spLocks/>
              </p:cNvSpPr>
              <p:nvPr/>
            </p:nvSpPr>
            <p:spPr bwMode="auto">
              <a:xfrm>
                <a:off x="7818438" y="1843088"/>
                <a:ext cx="812800" cy="1384300"/>
              </a:xfrm>
              <a:custGeom>
                <a:avLst/>
                <a:gdLst>
                  <a:gd name="T0" fmla="*/ 512 w 512"/>
                  <a:gd name="T1" fmla="*/ 0 h 1160"/>
                  <a:gd name="T2" fmla="*/ 320 w 512"/>
                  <a:gd name="T3" fmla="*/ 536 h 1160"/>
                  <a:gd name="T4" fmla="*/ 320 w 512"/>
                  <a:gd name="T5" fmla="*/ 320 h 1160"/>
                  <a:gd name="T6" fmla="*/ 0 w 512"/>
                  <a:gd name="T7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1160">
                    <a:moveTo>
                      <a:pt x="512" y="0"/>
                    </a:moveTo>
                    <a:lnTo>
                      <a:pt x="320" y="536"/>
                    </a:lnTo>
                    <a:lnTo>
                      <a:pt x="320" y="320"/>
                    </a:lnTo>
                    <a:lnTo>
                      <a:pt x="0" y="1160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1" name="Text Box 265"/>
              <p:cNvSpPr txBox="1">
                <a:spLocks noChangeArrowheads="1"/>
              </p:cNvSpPr>
              <p:nvPr/>
            </p:nvSpPr>
            <p:spPr bwMode="auto">
              <a:xfrm>
                <a:off x="1276350" y="1296988"/>
                <a:ext cx="82708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600" b="1" i="0">
                    <a:solidFill>
                      <a:srgbClr val="008000"/>
                    </a:solidFill>
                    <a:ea typeface="標楷體" pitchFamily="65" charset="-120"/>
                  </a:rPr>
                  <a:t>L1&amp;L2</a:t>
                </a:r>
              </a:p>
            </p:txBody>
          </p:sp>
          <p:sp>
            <p:nvSpPr>
              <p:cNvPr id="22" name="Text Box 266"/>
              <p:cNvSpPr txBox="1">
                <a:spLocks noChangeArrowheads="1"/>
              </p:cNvSpPr>
              <p:nvPr/>
            </p:nvSpPr>
            <p:spPr bwMode="auto">
              <a:xfrm>
                <a:off x="579438" y="1747838"/>
                <a:ext cx="579437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i="0">
                    <a:solidFill>
                      <a:srgbClr val="008000"/>
                    </a:solidFill>
                    <a:ea typeface="標楷體" pitchFamily="65" charset="-120"/>
                  </a:rPr>
                  <a:t>GPS</a:t>
                </a:r>
              </a:p>
            </p:txBody>
          </p:sp>
          <p:pic>
            <p:nvPicPr>
              <p:cNvPr id="23" name="Picture 267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1838" y="1474788"/>
                <a:ext cx="365125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268"/>
              <p:cNvSpPr txBox="1">
                <a:spLocks noChangeArrowheads="1"/>
              </p:cNvSpPr>
              <p:nvPr/>
            </p:nvSpPr>
            <p:spPr bwMode="auto">
              <a:xfrm>
                <a:off x="1243013" y="3997325"/>
                <a:ext cx="1527175" cy="312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>
                    <a:ea typeface="標楷體" pitchFamily="65" charset="-120"/>
                  </a:rPr>
                  <a:t>TT&amp;C, Taiwan</a:t>
                </a:r>
              </a:p>
            </p:txBody>
          </p:sp>
          <p:graphicFrame>
            <p:nvGraphicFramePr>
              <p:cNvPr id="25" name="Object 2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9885216"/>
                  </p:ext>
                </p:extLst>
              </p:nvPr>
            </p:nvGraphicFramePr>
            <p:xfrm>
              <a:off x="784225" y="1474788"/>
              <a:ext cx="366713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99" name="點陣圖影像" r:id="rId13" imgW="800212" imgH="590476" progId="Paint.Picture">
                      <p:embed/>
                    </p:oleObj>
                  </mc:Choice>
                  <mc:Fallback>
                    <p:oleObj name="點陣圖影像" r:id="rId13" imgW="800212" imgH="59047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225" y="1474788"/>
                            <a:ext cx="366713" cy="269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CC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 Box 270"/>
              <p:cNvSpPr txBox="1">
                <a:spLocks noChangeArrowheads="1"/>
              </p:cNvSpPr>
              <p:nvPr/>
            </p:nvSpPr>
            <p:spPr bwMode="auto">
              <a:xfrm>
                <a:off x="655638" y="2466975"/>
                <a:ext cx="1503362" cy="312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600" b="1" i="0">
                    <a:solidFill>
                      <a:srgbClr val="FF0066"/>
                    </a:solidFill>
                  </a:rPr>
                  <a:t>Injection Orbit</a:t>
                </a:r>
                <a:endParaRPr lang="en-US" altLang="zh-TW" sz="1600" b="1" i="0" baseline="30000">
                  <a:solidFill>
                    <a:srgbClr val="FF0066"/>
                  </a:solidFill>
                  <a:ea typeface="標楷體" pitchFamily="65" charset="-120"/>
                </a:endParaRPr>
              </a:p>
            </p:txBody>
          </p:sp>
          <p:sp>
            <p:nvSpPr>
              <p:cNvPr id="27" name="Freeform 271"/>
              <p:cNvSpPr>
                <a:spLocks/>
              </p:cNvSpPr>
              <p:nvPr/>
            </p:nvSpPr>
            <p:spPr bwMode="auto">
              <a:xfrm rot="771465">
                <a:off x="4487863" y="1781175"/>
                <a:ext cx="153987" cy="1219200"/>
              </a:xfrm>
              <a:custGeom>
                <a:avLst/>
                <a:gdLst>
                  <a:gd name="T0" fmla="*/ 72 w 72"/>
                  <a:gd name="T1" fmla="*/ 0 h 824"/>
                  <a:gd name="T2" fmla="*/ 72 w 72"/>
                  <a:gd name="T3" fmla="*/ 408 h 824"/>
                  <a:gd name="T4" fmla="*/ 0 w 72"/>
                  <a:gd name="T5" fmla="*/ 304 h 824"/>
                  <a:gd name="T6" fmla="*/ 0 w 72"/>
                  <a:gd name="T7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824">
                    <a:moveTo>
                      <a:pt x="72" y="0"/>
                    </a:moveTo>
                    <a:lnTo>
                      <a:pt x="72" y="408"/>
                    </a:lnTo>
                    <a:lnTo>
                      <a:pt x="0" y="304"/>
                    </a:lnTo>
                    <a:lnTo>
                      <a:pt x="0" y="824"/>
                    </a:ln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" name="Freeform 272"/>
              <p:cNvSpPr>
                <a:spLocks/>
              </p:cNvSpPr>
              <p:nvPr/>
            </p:nvSpPr>
            <p:spPr bwMode="auto">
              <a:xfrm rot="866298">
                <a:off x="2808288" y="2233613"/>
                <a:ext cx="76200" cy="1219200"/>
              </a:xfrm>
              <a:custGeom>
                <a:avLst/>
                <a:gdLst>
                  <a:gd name="T0" fmla="*/ 72 w 72"/>
                  <a:gd name="T1" fmla="*/ 0 h 824"/>
                  <a:gd name="T2" fmla="*/ 72 w 72"/>
                  <a:gd name="T3" fmla="*/ 408 h 824"/>
                  <a:gd name="T4" fmla="*/ 0 w 72"/>
                  <a:gd name="T5" fmla="*/ 304 h 824"/>
                  <a:gd name="T6" fmla="*/ 0 w 72"/>
                  <a:gd name="T7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824">
                    <a:moveTo>
                      <a:pt x="72" y="0"/>
                    </a:moveTo>
                    <a:lnTo>
                      <a:pt x="72" y="408"/>
                    </a:lnTo>
                    <a:lnTo>
                      <a:pt x="0" y="304"/>
                    </a:lnTo>
                    <a:lnTo>
                      <a:pt x="0" y="824"/>
                    </a:ln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29" name="Group 273"/>
              <p:cNvGrpSpPr>
                <a:grpSpLocks/>
              </p:cNvGrpSpPr>
              <p:nvPr/>
            </p:nvGrpSpPr>
            <p:grpSpPr bwMode="auto">
              <a:xfrm>
                <a:off x="6751638" y="6199188"/>
                <a:ext cx="1295400" cy="409575"/>
                <a:chOff x="2592" y="3821"/>
                <a:chExt cx="1206" cy="355"/>
              </a:xfrm>
            </p:grpSpPr>
            <p:graphicFrame>
              <p:nvGraphicFramePr>
                <p:cNvPr id="69" name="Object 274"/>
                <p:cNvGraphicFramePr>
                  <a:graphicFrameLocks noChangeAspect="1"/>
                </p:cNvGraphicFramePr>
                <p:nvPr/>
              </p:nvGraphicFramePr>
              <p:xfrm>
                <a:off x="2592" y="3821"/>
                <a:ext cx="1206" cy="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00" name="點陣圖影像" r:id="rId15" imgW="2390476" imgH="704948" progId="Paint.Picture">
                        <p:embed/>
                      </p:oleObj>
                    </mc:Choice>
                    <mc:Fallback>
                      <p:oleObj name="點陣圖影像" r:id="rId15" imgW="2390476" imgH="704948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3821"/>
                              <a:ext cx="1206" cy="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0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2870" y="3861"/>
                  <a:ext cx="624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1pPr>
                  <a:lvl2pPr marL="5715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2pPr>
                  <a:lvl3pPr marL="11430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3pPr>
                  <a:lvl4pPr marL="17145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4pPr>
                  <a:lvl5pPr marL="22860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9pPr>
                </a:lstStyle>
                <a:p>
                  <a:pPr algn="ctr" eaLnBrk="0" hangingPunct="0"/>
                  <a:r>
                    <a:rPr lang="en-US" altLang="zh-TW" sz="1600" b="1" i="0">
                      <a:solidFill>
                        <a:srgbClr val="FFFF00"/>
                      </a:solidFill>
                      <a:ea typeface="標楷體" pitchFamily="65" charset="-120"/>
                    </a:rPr>
                    <a:t>Users</a:t>
                  </a:r>
                </a:p>
              </p:txBody>
            </p:sp>
          </p:grpSp>
          <p:sp>
            <p:nvSpPr>
              <p:cNvPr id="30" name="Freeform 276"/>
              <p:cNvSpPr>
                <a:spLocks/>
              </p:cNvSpPr>
              <p:nvPr/>
            </p:nvSpPr>
            <p:spPr bwMode="auto">
              <a:xfrm>
                <a:off x="1189038" y="1614488"/>
                <a:ext cx="1600200" cy="88900"/>
              </a:xfrm>
              <a:custGeom>
                <a:avLst/>
                <a:gdLst>
                  <a:gd name="T0" fmla="*/ 0 w 808"/>
                  <a:gd name="T1" fmla="*/ 8 h 64"/>
                  <a:gd name="T2" fmla="*/ 408 w 808"/>
                  <a:gd name="T3" fmla="*/ 64 h 64"/>
                  <a:gd name="T4" fmla="*/ 352 w 808"/>
                  <a:gd name="T5" fmla="*/ 0 h 64"/>
                  <a:gd name="T6" fmla="*/ 808 w 808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8" h="64">
                    <a:moveTo>
                      <a:pt x="0" y="8"/>
                    </a:moveTo>
                    <a:lnTo>
                      <a:pt x="408" y="64"/>
                    </a:lnTo>
                    <a:lnTo>
                      <a:pt x="352" y="0"/>
                    </a:lnTo>
                    <a:lnTo>
                      <a:pt x="808" y="64"/>
                    </a:ln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31" name="Freeform 277"/>
              <p:cNvSpPr>
                <a:spLocks/>
              </p:cNvSpPr>
              <p:nvPr/>
            </p:nvSpPr>
            <p:spPr bwMode="auto">
              <a:xfrm rot="1535105">
                <a:off x="7513638" y="1398588"/>
                <a:ext cx="762000" cy="355600"/>
              </a:xfrm>
              <a:custGeom>
                <a:avLst/>
                <a:gdLst>
                  <a:gd name="T0" fmla="*/ 480 w 480"/>
                  <a:gd name="T1" fmla="*/ 0 h 224"/>
                  <a:gd name="T2" fmla="*/ 240 w 480"/>
                  <a:gd name="T3" fmla="*/ 144 h 224"/>
                  <a:gd name="T4" fmla="*/ 280 w 480"/>
                  <a:gd name="T5" fmla="*/ 72 h 224"/>
                  <a:gd name="T6" fmla="*/ 0 w 480"/>
                  <a:gd name="T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224">
                    <a:moveTo>
                      <a:pt x="480" y="0"/>
                    </a:moveTo>
                    <a:lnTo>
                      <a:pt x="240" y="144"/>
                    </a:lnTo>
                    <a:lnTo>
                      <a:pt x="280" y="72"/>
                    </a:lnTo>
                    <a:lnTo>
                      <a:pt x="0" y="224"/>
                    </a:ln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pic>
            <p:nvPicPr>
              <p:cNvPr id="32" name="Picture 278" descr="Antenna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6172" y="3255907"/>
                <a:ext cx="355600" cy="33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79" descr="Antenna"/>
              <p:cNvPicPr preferRelativeResize="0"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7204" y="3594177"/>
                <a:ext cx="3556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80" descr="Antenna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474" y="3763312"/>
                <a:ext cx="355600" cy="33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Line 281"/>
              <p:cNvSpPr>
                <a:spLocks noChangeShapeType="1"/>
              </p:cNvSpPr>
              <p:nvPr/>
            </p:nvSpPr>
            <p:spPr bwMode="auto">
              <a:xfrm flipH="1">
                <a:off x="6065838" y="1931988"/>
                <a:ext cx="76200" cy="137160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Line 282"/>
              <p:cNvSpPr>
                <a:spLocks noChangeShapeType="1"/>
              </p:cNvSpPr>
              <p:nvPr/>
            </p:nvSpPr>
            <p:spPr bwMode="auto">
              <a:xfrm>
                <a:off x="6142038" y="1931988"/>
                <a:ext cx="76200" cy="175260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283"/>
              <p:cNvSpPr>
                <a:spLocks noChangeShapeType="1"/>
              </p:cNvSpPr>
              <p:nvPr/>
            </p:nvSpPr>
            <p:spPr bwMode="auto">
              <a:xfrm>
                <a:off x="6142038" y="1931988"/>
                <a:ext cx="457200" cy="198120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Text Box 284"/>
              <p:cNvSpPr txBox="1">
                <a:spLocks noChangeArrowheads="1"/>
              </p:cNvSpPr>
              <p:nvPr/>
            </p:nvSpPr>
            <p:spPr bwMode="auto">
              <a:xfrm>
                <a:off x="5710238" y="2541588"/>
                <a:ext cx="1149350" cy="312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5715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7145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286000" defTabSz="7620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>
                    <a:solidFill>
                      <a:srgbClr val="FF9900"/>
                    </a:solidFill>
                    <a:ea typeface="標楷體" pitchFamily="65" charset="-120"/>
                  </a:rPr>
                  <a:t>TBB signal</a:t>
                </a:r>
              </a:p>
            </p:txBody>
          </p:sp>
          <p:sp>
            <p:nvSpPr>
              <p:cNvPr id="39" name="Freeform 285"/>
              <p:cNvSpPr>
                <a:spLocks/>
              </p:cNvSpPr>
              <p:nvPr/>
            </p:nvSpPr>
            <p:spPr bwMode="auto">
              <a:xfrm>
                <a:off x="7437438" y="4294188"/>
                <a:ext cx="381000" cy="685800"/>
              </a:xfrm>
              <a:custGeom>
                <a:avLst/>
                <a:gdLst>
                  <a:gd name="T0" fmla="*/ 784 w 784"/>
                  <a:gd name="T1" fmla="*/ 0 h 680"/>
                  <a:gd name="T2" fmla="*/ 0 w 784"/>
                  <a:gd name="T3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84" h="680">
                    <a:moveTo>
                      <a:pt x="784" y="0"/>
                    </a:moveTo>
                    <a:lnTo>
                      <a:pt x="0" y="680"/>
                    </a:ln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40" name="Object 2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5228099"/>
                  </p:ext>
                </p:extLst>
              </p:nvPr>
            </p:nvGraphicFramePr>
            <p:xfrm>
              <a:off x="3779838" y="1627188"/>
              <a:ext cx="381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1" name="Image" r:id="rId18" imgW="1321567" imgH="1118249" progId="Photoshop.Image.5">
                      <p:embed/>
                    </p:oleObj>
                  </mc:Choice>
                  <mc:Fallback>
                    <p:oleObj name="Image" r:id="rId18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9838" y="1627188"/>
                            <a:ext cx="3810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2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3839190"/>
                  </p:ext>
                </p:extLst>
              </p:nvPr>
            </p:nvGraphicFramePr>
            <p:xfrm>
              <a:off x="1722438" y="2084388"/>
              <a:ext cx="3048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2" name="Image" r:id="rId20" imgW="1321567" imgH="1118249" progId="Photoshop.Image.5">
                      <p:embed/>
                    </p:oleObj>
                  </mc:Choice>
                  <mc:Fallback>
                    <p:oleObj name="Image" r:id="rId20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2438" y="2084388"/>
                            <a:ext cx="304800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2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975002"/>
                  </p:ext>
                </p:extLst>
              </p:nvPr>
            </p:nvGraphicFramePr>
            <p:xfrm>
              <a:off x="2713038" y="1779588"/>
              <a:ext cx="3048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3" name="Image" r:id="rId21" imgW="1321567" imgH="1118249" progId="Photoshop.Image.5">
                      <p:embed/>
                    </p:oleObj>
                  </mc:Choice>
                  <mc:Fallback>
                    <p:oleObj name="Image" r:id="rId21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3038" y="1779588"/>
                            <a:ext cx="304800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2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1588273"/>
                  </p:ext>
                </p:extLst>
              </p:nvPr>
            </p:nvGraphicFramePr>
            <p:xfrm>
              <a:off x="4618038" y="1474788"/>
              <a:ext cx="381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4" name="Image" r:id="rId22" imgW="1321567" imgH="1118249" progId="Photoshop.Image.5">
                      <p:embed/>
                    </p:oleObj>
                  </mc:Choice>
                  <mc:Fallback>
                    <p:oleObj name="Image" r:id="rId22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8038" y="1474788"/>
                            <a:ext cx="3810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29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395668"/>
                  </p:ext>
                </p:extLst>
              </p:nvPr>
            </p:nvGraphicFramePr>
            <p:xfrm>
              <a:off x="5837238" y="1398588"/>
              <a:ext cx="381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5" name="Image" r:id="rId23" imgW="1321567" imgH="1118249" progId="Photoshop.Image.5">
                      <p:embed/>
                    </p:oleObj>
                  </mc:Choice>
                  <mc:Fallback>
                    <p:oleObj name="Image" r:id="rId23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37238" y="1398588"/>
                            <a:ext cx="3810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29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0035862"/>
                  </p:ext>
                </p:extLst>
              </p:nvPr>
            </p:nvGraphicFramePr>
            <p:xfrm>
              <a:off x="7132638" y="1474788"/>
              <a:ext cx="381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6" name="Image" r:id="rId24" imgW="1321567" imgH="1118249" progId="Photoshop.Image.5">
                      <p:embed/>
                    </p:oleObj>
                  </mc:Choice>
                  <mc:Fallback>
                    <p:oleObj name="Image" r:id="rId24" imgW="1321567" imgH="1118249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2638" y="1474788"/>
                            <a:ext cx="3810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Text Box 292"/>
              <p:cNvSpPr txBox="1">
                <a:spLocks noChangeArrowheads="1"/>
              </p:cNvSpPr>
              <p:nvPr/>
            </p:nvSpPr>
            <p:spPr bwMode="auto">
              <a:xfrm>
                <a:off x="1493838" y="2873375"/>
                <a:ext cx="2197100" cy="312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>
                    <a:solidFill>
                      <a:srgbClr val="FF9900"/>
                    </a:solidFill>
                    <a:ea typeface="標楷體" pitchFamily="65" charset="-120"/>
                  </a:rPr>
                  <a:t>Command &amp; telemetry</a:t>
                </a:r>
              </a:p>
            </p:txBody>
          </p:sp>
          <p:sp>
            <p:nvSpPr>
              <p:cNvPr id="47" name="Line 293"/>
              <p:cNvSpPr>
                <a:spLocks noChangeShapeType="1"/>
              </p:cNvSpPr>
              <p:nvPr/>
            </p:nvSpPr>
            <p:spPr bwMode="auto">
              <a:xfrm flipV="1">
                <a:off x="3094038" y="4776788"/>
                <a:ext cx="1143000" cy="5080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8" name="Group 294"/>
              <p:cNvGrpSpPr>
                <a:grpSpLocks/>
              </p:cNvGrpSpPr>
              <p:nvPr/>
            </p:nvGrpSpPr>
            <p:grpSpPr bwMode="auto">
              <a:xfrm>
                <a:off x="4187825" y="4464050"/>
                <a:ext cx="890588" cy="631825"/>
                <a:chOff x="2600" y="2578"/>
                <a:chExt cx="561" cy="398"/>
              </a:xfrm>
            </p:grpSpPr>
            <p:graphicFrame>
              <p:nvGraphicFramePr>
                <p:cNvPr id="66" name="Object 295"/>
                <p:cNvGraphicFramePr>
                  <a:graphicFrameLocks/>
                </p:cNvGraphicFramePr>
                <p:nvPr/>
              </p:nvGraphicFramePr>
              <p:xfrm>
                <a:off x="2732" y="2736"/>
                <a:ext cx="255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07" name="Clip" r:id="rId25" imgW="5127480" imgH="4197240" progId="MS_ClipArt_Gallery.2">
                        <p:embed/>
                      </p:oleObj>
                    </mc:Choice>
                    <mc:Fallback>
                      <p:oleObj name="Clip" r:id="rId25" imgW="5127480" imgH="4197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2" y="2736"/>
                              <a:ext cx="255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2600" y="2578"/>
                  <a:ext cx="561" cy="1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Ctr="1">
                  <a:spAutoFit/>
                </a:bodyPr>
                <a:lstStyle/>
                <a:p>
                  <a:pPr algn="ctr" eaLnBrk="0" hangingPunct="0"/>
                  <a:r>
                    <a:rPr lang="en-US" altLang="zh-TW" sz="1200" b="1" i="0">
                      <a:solidFill>
                        <a:srgbClr val="FF3399"/>
                      </a:solidFill>
                    </a:rPr>
                    <a:t>NMC/USN</a:t>
                  </a:r>
                </a:p>
              </p:txBody>
            </p:sp>
            <p:sp>
              <p:nvSpPr>
                <p:cNvPr id="68" name="Rectangle 297"/>
                <p:cNvSpPr>
                  <a:spLocks noChangeArrowheads="1"/>
                </p:cNvSpPr>
                <p:nvPr/>
              </p:nvSpPr>
              <p:spPr bwMode="auto">
                <a:xfrm>
                  <a:off x="2636" y="2592"/>
                  <a:ext cx="48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" name="Line 298"/>
              <p:cNvSpPr>
                <a:spLocks noChangeShapeType="1"/>
              </p:cNvSpPr>
              <p:nvPr/>
            </p:nvSpPr>
            <p:spPr bwMode="auto">
              <a:xfrm flipV="1">
                <a:off x="4618038" y="3913188"/>
                <a:ext cx="0" cy="54451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pic>
            <p:nvPicPr>
              <p:cNvPr id="50" name="Picture 299"/>
              <p:cNvPicPr>
                <a:picLocks noChangeAspect="1" noChangeArrowheads="1"/>
              </p:cNvPicPr>
              <p:nvPr/>
            </p:nvPicPr>
            <p:blipFill>
              <a:blip r:embed="rId27">
                <a:clrChange>
                  <a:clrFrom>
                    <a:srgbClr val="F7FFFF"/>
                  </a:clrFrom>
                  <a:clrTo>
                    <a:srgbClr val="F7FFFF">
                      <a:alpha val="0"/>
                    </a:srgbClr>
                  </a:clrTo>
                </a:clrChange>
                <a:lum bright="-2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650" y="5360988"/>
                <a:ext cx="18827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00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438" y="4979988"/>
                <a:ext cx="1874837" cy="617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Freeform 301"/>
              <p:cNvSpPr>
                <a:spLocks/>
              </p:cNvSpPr>
              <p:nvPr/>
            </p:nvSpPr>
            <p:spPr bwMode="auto">
              <a:xfrm flipH="1">
                <a:off x="5043488" y="4762500"/>
                <a:ext cx="1690687" cy="149225"/>
              </a:xfrm>
              <a:custGeom>
                <a:avLst/>
                <a:gdLst>
                  <a:gd name="T0" fmla="*/ 784 w 784"/>
                  <a:gd name="T1" fmla="*/ 0 h 680"/>
                  <a:gd name="T2" fmla="*/ 0 w 784"/>
                  <a:gd name="T3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84" h="680">
                    <a:moveTo>
                      <a:pt x="784" y="0"/>
                    </a:moveTo>
                    <a:lnTo>
                      <a:pt x="0" y="680"/>
                    </a:ln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Text Box 302"/>
              <p:cNvSpPr txBox="1">
                <a:spLocks noChangeArrowheads="1"/>
              </p:cNvSpPr>
              <p:nvPr/>
            </p:nvSpPr>
            <p:spPr bwMode="auto">
              <a:xfrm>
                <a:off x="6954838" y="5511800"/>
                <a:ext cx="1552575" cy="57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Ctr="1">
                <a:spAutoFit/>
              </a:bodyPr>
              <a:lstStyle/>
              <a:p>
                <a:pPr algn="ctr" eaLnBrk="0" hangingPunct="0"/>
                <a:r>
                  <a:rPr lang="en-US" altLang="zh-TW" sz="1600" b="1" i="0"/>
                  <a:t>CDAAC/UCAR</a:t>
                </a:r>
              </a:p>
              <a:p>
                <a:pPr algn="ctr" eaLnBrk="0" hangingPunct="0"/>
                <a:r>
                  <a:rPr lang="en-US" altLang="zh-TW" sz="1600" b="1" i="0"/>
                  <a:t>Boulder,CO</a:t>
                </a:r>
              </a:p>
            </p:txBody>
          </p:sp>
          <p:sp>
            <p:nvSpPr>
              <p:cNvPr id="54" name="Freeform 303"/>
              <p:cNvSpPr>
                <a:spLocks/>
              </p:cNvSpPr>
              <p:nvPr/>
            </p:nvSpPr>
            <p:spPr bwMode="auto">
              <a:xfrm>
                <a:off x="5532438" y="5284788"/>
                <a:ext cx="762000" cy="304800"/>
              </a:xfrm>
              <a:custGeom>
                <a:avLst/>
                <a:gdLst>
                  <a:gd name="T0" fmla="*/ 784 w 784"/>
                  <a:gd name="T1" fmla="*/ 0 h 680"/>
                  <a:gd name="T2" fmla="*/ 0 w 784"/>
                  <a:gd name="T3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84" h="680">
                    <a:moveTo>
                      <a:pt x="784" y="0"/>
                    </a:moveTo>
                    <a:lnTo>
                      <a:pt x="0" y="680"/>
                    </a:ln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Freeform 304"/>
              <p:cNvSpPr>
                <a:spLocks/>
              </p:cNvSpPr>
              <p:nvPr/>
            </p:nvSpPr>
            <p:spPr bwMode="auto">
              <a:xfrm flipH="1">
                <a:off x="6904038" y="5437188"/>
                <a:ext cx="381000" cy="762000"/>
              </a:xfrm>
              <a:custGeom>
                <a:avLst/>
                <a:gdLst>
                  <a:gd name="T0" fmla="*/ 784 w 784"/>
                  <a:gd name="T1" fmla="*/ 0 h 680"/>
                  <a:gd name="T2" fmla="*/ 0 w 784"/>
                  <a:gd name="T3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84" h="680">
                    <a:moveTo>
                      <a:pt x="784" y="0"/>
                    </a:moveTo>
                    <a:lnTo>
                      <a:pt x="0" y="680"/>
                    </a:ln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Freeform 305"/>
              <p:cNvSpPr>
                <a:spLocks/>
              </p:cNvSpPr>
              <p:nvPr/>
            </p:nvSpPr>
            <p:spPr bwMode="auto">
              <a:xfrm>
                <a:off x="3322638" y="5894388"/>
                <a:ext cx="762000" cy="228600"/>
              </a:xfrm>
              <a:custGeom>
                <a:avLst/>
                <a:gdLst>
                  <a:gd name="T0" fmla="*/ 784 w 784"/>
                  <a:gd name="T1" fmla="*/ 0 h 680"/>
                  <a:gd name="T2" fmla="*/ 0 w 784"/>
                  <a:gd name="T3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84" h="680">
                    <a:moveTo>
                      <a:pt x="784" y="0"/>
                    </a:moveTo>
                    <a:lnTo>
                      <a:pt x="0" y="680"/>
                    </a:ln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" name="Text Box 306"/>
              <p:cNvSpPr txBox="1">
                <a:spLocks noChangeArrowheads="1"/>
              </p:cNvSpPr>
              <p:nvPr/>
            </p:nvSpPr>
            <p:spPr bwMode="auto">
              <a:xfrm>
                <a:off x="7970838" y="1703388"/>
                <a:ext cx="6096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TW" sz="1600" b="1" i="0">
                    <a:solidFill>
                      <a:srgbClr val="008000"/>
                    </a:solidFill>
                    <a:ea typeface="標楷體" pitchFamily="65" charset="-120"/>
                  </a:rPr>
                  <a:t>GPS</a:t>
                </a:r>
              </a:p>
            </p:txBody>
          </p:sp>
          <p:sp>
            <p:nvSpPr>
              <p:cNvPr id="58" name="Text Box 307"/>
              <p:cNvSpPr txBox="1">
                <a:spLocks noChangeArrowheads="1"/>
              </p:cNvSpPr>
              <p:nvPr/>
            </p:nvSpPr>
            <p:spPr bwMode="auto">
              <a:xfrm>
                <a:off x="3346450" y="2463800"/>
                <a:ext cx="1981200" cy="312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 dirty="0">
                    <a:solidFill>
                      <a:srgbClr val="FF9900"/>
                    </a:solidFill>
                    <a:ea typeface="標楷體" pitchFamily="65" charset="-120"/>
                  </a:rPr>
                  <a:t>Payload science data</a:t>
                </a:r>
              </a:p>
            </p:txBody>
          </p:sp>
          <p:sp>
            <p:nvSpPr>
              <p:cNvPr id="59" name="Text Box 308"/>
              <p:cNvSpPr txBox="1">
                <a:spLocks noChangeArrowheads="1"/>
              </p:cNvSpPr>
              <p:nvPr/>
            </p:nvSpPr>
            <p:spPr bwMode="auto">
              <a:xfrm>
                <a:off x="7550150" y="1168400"/>
                <a:ext cx="82708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600" b="1" i="0">
                    <a:solidFill>
                      <a:srgbClr val="008000"/>
                    </a:solidFill>
                    <a:ea typeface="標楷體" pitchFamily="65" charset="-120"/>
                  </a:rPr>
                  <a:t>L1&amp;L2</a:t>
                </a:r>
              </a:p>
            </p:txBody>
          </p:sp>
          <p:sp>
            <p:nvSpPr>
              <p:cNvPr id="60" name="Text Box 309"/>
              <p:cNvSpPr txBox="1">
                <a:spLocks noChangeArrowheads="1"/>
              </p:cNvSpPr>
              <p:nvPr/>
            </p:nvSpPr>
            <p:spPr bwMode="auto">
              <a:xfrm>
                <a:off x="2900363" y="3606800"/>
                <a:ext cx="3265487" cy="754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 dirty="0"/>
                  <a:t>Remote Terminal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 dirty="0"/>
                  <a:t> Stations (RTS)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600" b="1" i="0" dirty="0"/>
                  <a:t>Fairbanks, US and </a:t>
                </a:r>
                <a:r>
                  <a:rPr lang="en-US" altLang="zh-TW" sz="1600" b="1" i="0" dirty="0" err="1"/>
                  <a:t>Kiruna</a:t>
                </a:r>
                <a:r>
                  <a:rPr lang="en-US" altLang="zh-TW" sz="1600" b="1" i="0" dirty="0"/>
                  <a:t>, Sweden</a:t>
                </a:r>
              </a:p>
            </p:txBody>
          </p:sp>
          <p:sp>
            <p:nvSpPr>
              <p:cNvPr id="61" name="Text Box 310"/>
              <p:cNvSpPr txBox="1">
                <a:spLocks noChangeArrowheads="1"/>
              </p:cNvSpPr>
              <p:nvPr/>
            </p:nvSpPr>
            <p:spPr bwMode="auto">
              <a:xfrm>
                <a:off x="4492625" y="5969000"/>
                <a:ext cx="1295400" cy="57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Ctr="1">
                <a:spAutoFit/>
              </a:bodyPr>
              <a:lstStyle/>
              <a:p>
                <a:pPr algn="ctr" eaLnBrk="0" hangingPunct="0"/>
                <a:r>
                  <a:rPr lang="en-US" altLang="zh-TW" sz="1600" b="1" i="0"/>
                  <a:t>TACC/CWB</a:t>
                </a:r>
              </a:p>
              <a:p>
                <a:pPr algn="ctr" eaLnBrk="0" hangingPunct="0"/>
                <a:r>
                  <a:rPr lang="en-US" altLang="zh-TW" sz="1600" b="1" i="0"/>
                  <a:t>Taipei</a:t>
                </a:r>
              </a:p>
            </p:txBody>
          </p:sp>
          <p:grpSp>
            <p:nvGrpSpPr>
              <p:cNvPr id="62" name="Group 311"/>
              <p:cNvGrpSpPr>
                <a:grpSpLocks/>
              </p:cNvGrpSpPr>
              <p:nvPr/>
            </p:nvGrpSpPr>
            <p:grpSpPr bwMode="auto">
              <a:xfrm>
                <a:off x="2713038" y="6199188"/>
                <a:ext cx="1295400" cy="409575"/>
                <a:chOff x="2592" y="3821"/>
                <a:chExt cx="1206" cy="355"/>
              </a:xfrm>
            </p:grpSpPr>
            <p:graphicFrame>
              <p:nvGraphicFramePr>
                <p:cNvPr id="64" name="Object 312"/>
                <p:cNvGraphicFramePr>
                  <a:graphicFrameLocks noChangeAspect="1"/>
                </p:cNvGraphicFramePr>
                <p:nvPr/>
              </p:nvGraphicFramePr>
              <p:xfrm>
                <a:off x="2592" y="3821"/>
                <a:ext cx="1206" cy="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08" name="點陣圖影像" r:id="rId29" imgW="2390476" imgH="704948" progId="Paint.Picture">
                        <p:embed/>
                      </p:oleObj>
                    </mc:Choice>
                    <mc:Fallback>
                      <p:oleObj name="點陣圖影像" r:id="rId29" imgW="2390476" imgH="704948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3821"/>
                              <a:ext cx="1206" cy="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5" name="Text Box 313"/>
                <p:cNvSpPr txBox="1">
                  <a:spLocks noChangeArrowheads="1"/>
                </p:cNvSpPr>
                <p:nvPr/>
              </p:nvSpPr>
              <p:spPr bwMode="auto">
                <a:xfrm>
                  <a:off x="2870" y="3861"/>
                  <a:ext cx="624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1pPr>
                  <a:lvl2pPr marL="5715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2pPr>
                  <a:lvl3pPr marL="11430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3pPr>
                  <a:lvl4pPr marL="17145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4pPr>
                  <a:lvl5pPr marL="2286000" defTabSz="76200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9pPr>
                </a:lstStyle>
                <a:p>
                  <a:pPr algn="ctr" eaLnBrk="0" hangingPunct="0"/>
                  <a:r>
                    <a:rPr lang="en-US" altLang="zh-TW" sz="1600" b="1" i="0">
                      <a:solidFill>
                        <a:srgbClr val="FFFF00"/>
                      </a:solidFill>
                      <a:ea typeface="標楷體" pitchFamily="65" charset="-120"/>
                    </a:rPr>
                    <a:t>Users</a:t>
                  </a:r>
                </a:p>
              </p:txBody>
            </p:sp>
          </p:grpSp>
          <p:pic>
            <p:nvPicPr>
              <p:cNvPr id="63" name="Picture 314" descr="launch1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038" y="4446588"/>
                <a:ext cx="12192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文字方塊 6"/>
            <p:cNvSpPr txBox="1"/>
            <p:nvPr/>
          </p:nvSpPr>
          <p:spPr>
            <a:xfrm>
              <a:off x="685800" y="134688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Ground System</a:t>
              </a:r>
              <a:endParaRPr lang="zh-TW" altLang="en-US" dirty="0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and Mission Overview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GPS </a:t>
            </a:r>
            <a:r>
              <a:rPr lang="en-US" altLang="zh-TW" dirty="0">
                <a:solidFill>
                  <a:srgbClr val="FF0000"/>
                </a:solidFill>
              </a:rPr>
              <a:t>Radio </a:t>
            </a:r>
            <a:r>
              <a:rPr lang="en-US" altLang="zh-TW" dirty="0" smtClean="0">
                <a:solidFill>
                  <a:srgbClr val="FF0000"/>
                </a:solidFill>
              </a:rPr>
              <a:t>Occultation</a:t>
            </a:r>
          </a:p>
          <a:p>
            <a:r>
              <a:rPr lang="en-US" altLang="zh-TW" dirty="0" smtClean="0"/>
              <a:t>Current Status</a:t>
            </a:r>
            <a:endParaRPr lang="en-US" altLang="zh-TW" dirty="0"/>
          </a:p>
          <a:p>
            <a:r>
              <a:rPr lang="en-US" altLang="zh-TW" dirty="0" smtClean="0"/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GPS Radio Occultation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GPS system:</a:t>
            </a:r>
          </a:p>
          <a:p>
            <a:pPr lvl="1"/>
            <a:r>
              <a:rPr lang="en-US" altLang="zh-TW" dirty="0"/>
              <a:t>Number</a:t>
            </a:r>
            <a:r>
              <a:rPr lang="en-US" altLang="zh-TW" dirty="0" smtClean="0"/>
              <a:t>: 30 satellites up</a:t>
            </a:r>
          </a:p>
          <a:p>
            <a:pPr lvl="1"/>
            <a:r>
              <a:rPr lang="en-US" altLang="zh-TW" dirty="0" smtClean="0"/>
              <a:t>Orbit: 20200 Km</a:t>
            </a:r>
          </a:p>
          <a:p>
            <a:pPr lvl="1"/>
            <a:r>
              <a:rPr lang="en-US" altLang="zh-TW" dirty="0" smtClean="0"/>
              <a:t>Each orbit contains at least </a:t>
            </a:r>
          </a:p>
          <a:p>
            <a:pPr marL="457200" lvl="1" indent="0">
              <a:buNone/>
            </a:pPr>
            <a:r>
              <a:rPr lang="en-US" altLang="zh-TW" dirty="0" smtClean="0"/>
              <a:t>    4 </a:t>
            </a:r>
            <a:r>
              <a:rPr lang="en-US" altLang="zh-TW" dirty="0"/>
              <a:t>satellites</a:t>
            </a:r>
          </a:p>
          <a:p>
            <a:pPr lvl="1"/>
            <a:r>
              <a:rPr lang="en-US" altLang="zh-TW" dirty="0" smtClean="0"/>
              <a:t>Needs 4 satellites for 3D positioning</a:t>
            </a:r>
          </a:p>
          <a:p>
            <a:pPr lvl="1"/>
            <a:r>
              <a:rPr lang="en-US" altLang="zh-TW" dirty="0"/>
              <a:t>L1 </a:t>
            </a:r>
            <a:r>
              <a:rPr lang="en-US" altLang="zh-TW" dirty="0" smtClean="0"/>
              <a:t>and </a:t>
            </a:r>
            <a:r>
              <a:rPr lang="en-US" altLang="zh-TW" dirty="0"/>
              <a:t>L2-band </a:t>
            </a:r>
            <a:r>
              <a:rPr lang="en-US" altLang="zh-TW" dirty="0" smtClean="0"/>
              <a:t>frequency carrier wave</a:t>
            </a:r>
          </a:p>
          <a:p>
            <a:pPr lvl="2"/>
            <a:r>
              <a:rPr lang="en-US" altLang="zh-TW" dirty="0" smtClean="0"/>
              <a:t>10.23MHz --&gt; 1.58GHz </a:t>
            </a:r>
            <a:r>
              <a:rPr lang="en-US" altLang="zh-TW" dirty="0"/>
              <a:t>and </a:t>
            </a:r>
            <a:r>
              <a:rPr lang="en-US" altLang="zh-TW" dirty="0" smtClean="0"/>
              <a:t>1.23GHz</a:t>
            </a:r>
          </a:p>
        </p:txBody>
      </p:sp>
      <p:pic>
        <p:nvPicPr>
          <p:cNvPr id="4098" name="Picture 2" descr="http://upload.wikimedia.org/wikipedia/commons/9/9c/ConstellationG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08" y="1700808"/>
            <a:ext cx="3168352" cy="25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739187" y="1969864"/>
            <a:ext cx="7651750" cy="383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4243" name="Line 3"/>
          <p:cNvSpPr>
            <a:spLocks noChangeAspect="1" noChangeShapeType="1"/>
          </p:cNvSpPr>
          <p:nvPr/>
        </p:nvSpPr>
        <p:spPr bwMode="auto">
          <a:xfrm>
            <a:off x="4806007" y="2889027"/>
            <a:ext cx="133350" cy="61912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94244" name="Picture 4" descr="Earth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82" y="3112864"/>
            <a:ext cx="1938338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4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75335"/>
              </p:ext>
            </p:extLst>
          </p:nvPr>
        </p:nvGraphicFramePr>
        <p:xfrm>
          <a:off x="1218257" y="2609627"/>
          <a:ext cx="6159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Document" r:id="rId5" imgW="4058280" imgH="2315880" progId="Word.Document.8">
                  <p:embed/>
                </p:oleObj>
              </mc:Choice>
              <mc:Fallback>
                <p:oleObj name="Document" r:id="rId5" imgW="4058280" imgH="2315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401" t="65219" r="5324" b="22989"/>
                      <a:stretch>
                        <a:fillRect/>
                      </a:stretch>
                    </p:blipFill>
                    <p:spPr bwMode="auto">
                      <a:xfrm>
                        <a:off x="1218257" y="2609627"/>
                        <a:ext cx="6159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46" name="Text Box 6"/>
          <p:cNvSpPr txBox="1">
            <a:spLocks noChangeAspect="1" noChangeArrowheads="1"/>
          </p:cNvSpPr>
          <p:nvPr/>
        </p:nvSpPr>
        <p:spPr bwMode="auto">
          <a:xfrm>
            <a:off x="6615757" y="3312889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 i="0">
                <a:solidFill>
                  <a:schemeClr val="hlink"/>
                </a:solidFill>
                <a:latin typeface="Arial" charset="0"/>
              </a:rPr>
              <a:t>GPS</a:t>
            </a:r>
            <a:r>
              <a:rPr kumimoji="0" lang="en-US" altLang="zh-TW" sz="1400" i="0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 Satellite</a:t>
            </a:r>
          </a:p>
        </p:txBody>
      </p:sp>
      <p:sp>
        <p:nvSpPr>
          <p:cNvPr id="394247" name="Text Box 7"/>
          <p:cNvSpPr txBox="1">
            <a:spLocks noChangeAspect="1" noChangeArrowheads="1"/>
          </p:cNvSpPr>
          <p:nvPr/>
        </p:nvSpPr>
        <p:spPr bwMode="auto">
          <a:xfrm>
            <a:off x="5656907" y="5230589"/>
            <a:ext cx="262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altLang="zh-TW" sz="1400" i="0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Formosat-3/COSMIC Satellite</a:t>
            </a:r>
          </a:p>
        </p:txBody>
      </p:sp>
      <p:sp>
        <p:nvSpPr>
          <p:cNvPr id="394248" name="Oval 8"/>
          <p:cNvSpPr>
            <a:spLocks noChangeAspect="1" noChangeArrowheads="1"/>
          </p:cNvSpPr>
          <p:nvPr/>
        </p:nvSpPr>
        <p:spPr bwMode="auto">
          <a:xfrm>
            <a:off x="2994670" y="2801714"/>
            <a:ext cx="2608262" cy="2436813"/>
          </a:xfrm>
          <a:prstGeom prst="ellipse">
            <a:avLst/>
          </a:prstGeom>
          <a:noFill/>
          <a:ln w="1905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4249" name="Text Box 9"/>
          <p:cNvSpPr txBox="1">
            <a:spLocks noChangeAspect="1" noChangeArrowheads="1"/>
          </p:cNvSpPr>
          <p:nvPr/>
        </p:nvSpPr>
        <p:spPr bwMode="auto">
          <a:xfrm>
            <a:off x="5864870" y="4463827"/>
            <a:ext cx="2595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400" i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Formosat-3/COSMIC Orbit</a:t>
            </a:r>
          </a:p>
        </p:txBody>
      </p:sp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843732" y="2646139"/>
            <a:ext cx="2724150" cy="327025"/>
            <a:chOff x="1152" y="2256"/>
            <a:chExt cx="1914" cy="246"/>
          </a:xfrm>
        </p:grpSpPr>
        <p:pic>
          <p:nvPicPr>
            <p:cNvPr id="394251" name="Picture 11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2784" y="2256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1584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53" name="Group 13"/>
          <p:cNvGrpSpPr>
            <a:grpSpLocks/>
          </p:cNvGrpSpPr>
          <p:nvPr/>
        </p:nvGrpSpPr>
        <p:grpSpPr bwMode="auto">
          <a:xfrm>
            <a:off x="1832620" y="2838227"/>
            <a:ext cx="3475037" cy="327025"/>
            <a:chOff x="1056" y="2400"/>
            <a:chExt cx="2442" cy="246"/>
          </a:xfrm>
        </p:grpSpPr>
        <p:pic>
          <p:nvPicPr>
            <p:cNvPr id="394254" name="Picture 14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3216" y="2400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55" name="Freeform 15"/>
            <p:cNvSpPr>
              <a:spLocks/>
            </p:cNvSpPr>
            <p:nvPr/>
          </p:nvSpPr>
          <p:spPr bwMode="auto">
            <a:xfrm>
              <a:off x="1056" y="2496"/>
              <a:ext cx="2145" cy="22"/>
            </a:xfrm>
            <a:custGeom>
              <a:avLst/>
              <a:gdLst>
                <a:gd name="T0" fmla="*/ 0 w 2145"/>
                <a:gd name="T1" fmla="*/ 0 h 22"/>
                <a:gd name="T2" fmla="*/ 2145 w 2145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5" h="22">
                  <a:moveTo>
                    <a:pt x="0" y="0"/>
                  </a:moveTo>
                  <a:lnTo>
                    <a:pt x="2145" y="2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56" name="Group 16"/>
          <p:cNvGrpSpPr>
            <a:grpSpLocks/>
          </p:cNvGrpSpPr>
          <p:nvPr/>
        </p:nvGrpSpPr>
        <p:grpSpPr bwMode="auto">
          <a:xfrm>
            <a:off x="1862782" y="2957289"/>
            <a:ext cx="3619500" cy="447675"/>
            <a:chOff x="1680" y="2174"/>
            <a:chExt cx="2640" cy="315"/>
          </a:xfrm>
        </p:grpSpPr>
        <p:sp>
          <p:nvSpPr>
            <p:cNvPr id="394257" name="Freeform 17"/>
            <p:cNvSpPr>
              <a:spLocks/>
            </p:cNvSpPr>
            <p:nvPr/>
          </p:nvSpPr>
          <p:spPr bwMode="auto">
            <a:xfrm>
              <a:off x="1680" y="2174"/>
              <a:ext cx="1929" cy="83"/>
            </a:xfrm>
            <a:custGeom>
              <a:avLst/>
              <a:gdLst>
                <a:gd name="T0" fmla="*/ 0 w 1929"/>
                <a:gd name="T1" fmla="*/ 0 h 83"/>
                <a:gd name="T2" fmla="*/ 1467 w 1929"/>
                <a:gd name="T3" fmla="*/ 49 h 83"/>
                <a:gd name="T4" fmla="*/ 1741 w 1929"/>
                <a:gd name="T5" fmla="*/ 63 h 83"/>
                <a:gd name="T6" fmla="*/ 1929 w 192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9" h="83">
                  <a:moveTo>
                    <a:pt x="0" y="0"/>
                  </a:moveTo>
                  <a:lnTo>
                    <a:pt x="1467" y="49"/>
                  </a:lnTo>
                  <a:lnTo>
                    <a:pt x="1741" y="63"/>
                  </a:lnTo>
                  <a:lnTo>
                    <a:pt x="1929" y="83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94258" name="Picture 18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4038" y="2243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59" name="Freeform 19"/>
            <p:cNvSpPr>
              <a:spLocks/>
            </p:cNvSpPr>
            <p:nvPr/>
          </p:nvSpPr>
          <p:spPr bwMode="auto">
            <a:xfrm>
              <a:off x="3600" y="2256"/>
              <a:ext cx="402" cy="109"/>
            </a:xfrm>
            <a:custGeom>
              <a:avLst/>
              <a:gdLst>
                <a:gd name="T0" fmla="*/ 0 w 402"/>
                <a:gd name="T1" fmla="*/ 0 h 109"/>
                <a:gd name="T2" fmla="*/ 258 w 402"/>
                <a:gd name="T3" fmla="*/ 61 h 109"/>
                <a:gd name="T4" fmla="*/ 402 w 402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109">
                  <a:moveTo>
                    <a:pt x="0" y="0"/>
                  </a:moveTo>
                  <a:cubicBezTo>
                    <a:pt x="43" y="9"/>
                    <a:pt x="191" y="43"/>
                    <a:pt x="258" y="61"/>
                  </a:cubicBezTo>
                  <a:cubicBezTo>
                    <a:pt x="325" y="79"/>
                    <a:pt x="378" y="101"/>
                    <a:pt x="402" y="109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60" name="Group 20"/>
          <p:cNvGrpSpPr>
            <a:grpSpLocks/>
          </p:cNvGrpSpPr>
          <p:nvPr/>
        </p:nvGrpSpPr>
        <p:grpSpPr bwMode="auto">
          <a:xfrm>
            <a:off x="1834207" y="2957289"/>
            <a:ext cx="3884613" cy="839788"/>
            <a:chOff x="1152" y="2448"/>
            <a:chExt cx="2730" cy="630"/>
          </a:xfrm>
        </p:grpSpPr>
        <p:pic>
          <p:nvPicPr>
            <p:cNvPr id="394261" name="Picture 21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3600" y="2832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62" name="Freeform 22"/>
            <p:cNvSpPr>
              <a:spLocks/>
            </p:cNvSpPr>
            <p:nvPr/>
          </p:nvSpPr>
          <p:spPr bwMode="auto">
            <a:xfrm>
              <a:off x="3120" y="2592"/>
              <a:ext cx="526" cy="335"/>
            </a:xfrm>
            <a:custGeom>
              <a:avLst/>
              <a:gdLst>
                <a:gd name="T0" fmla="*/ 0 w 526"/>
                <a:gd name="T1" fmla="*/ 0 h 335"/>
                <a:gd name="T2" fmla="*/ 181 w 526"/>
                <a:gd name="T3" fmla="*/ 80 h 335"/>
                <a:gd name="T4" fmla="*/ 363 w 526"/>
                <a:gd name="T5" fmla="*/ 194 h 335"/>
                <a:gd name="T6" fmla="*/ 526 w 526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6" h="335">
                  <a:moveTo>
                    <a:pt x="0" y="0"/>
                  </a:moveTo>
                  <a:cubicBezTo>
                    <a:pt x="29" y="13"/>
                    <a:pt x="121" y="48"/>
                    <a:pt x="181" y="80"/>
                  </a:cubicBezTo>
                  <a:cubicBezTo>
                    <a:pt x="241" y="112"/>
                    <a:pt x="306" y="152"/>
                    <a:pt x="363" y="194"/>
                  </a:cubicBezTo>
                  <a:cubicBezTo>
                    <a:pt x="420" y="236"/>
                    <a:pt x="492" y="306"/>
                    <a:pt x="526" y="335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4263" name="Freeform 23"/>
            <p:cNvSpPr>
              <a:spLocks/>
            </p:cNvSpPr>
            <p:nvPr/>
          </p:nvSpPr>
          <p:spPr bwMode="auto">
            <a:xfrm>
              <a:off x="1152" y="2448"/>
              <a:ext cx="1968" cy="144"/>
            </a:xfrm>
            <a:custGeom>
              <a:avLst/>
              <a:gdLst>
                <a:gd name="T0" fmla="*/ 0 w 1968"/>
                <a:gd name="T1" fmla="*/ 0 h 144"/>
                <a:gd name="T2" fmla="*/ 1386 w 1968"/>
                <a:gd name="T3" fmla="*/ 77 h 144"/>
                <a:gd name="T4" fmla="*/ 1674 w 1968"/>
                <a:gd name="T5" fmla="*/ 90 h 144"/>
                <a:gd name="T6" fmla="*/ 1828 w 1968"/>
                <a:gd name="T7" fmla="*/ 111 h 144"/>
                <a:gd name="T8" fmla="*/ 1968 w 1968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8" h="144">
                  <a:moveTo>
                    <a:pt x="0" y="0"/>
                  </a:moveTo>
                  <a:lnTo>
                    <a:pt x="1386" y="77"/>
                  </a:lnTo>
                  <a:lnTo>
                    <a:pt x="1674" y="90"/>
                  </a:lnTo>
                  <a:lnTo>
                    <a:pt x="1828" y="111"/>
                  </a:lnTo>
                  <a:lnTo>
                    <a:pt x="1968" y="14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64" name="Group 24"/>
          <p:cNvGrpSpPr>
            <a:grpSpLocks/>
          </p:cNvGrpSpPr>
          <p:nvPr/>
        </p:nvGrpSpPr>
        <p:grpSpPr bwMode="auto">
          <a:xfrm>
            <a:off x="1834207" y="2738214"/>
            <a:ext cx="2176463" cy="327025"/>
            <a:chOff x="1152" y="2352"/>
            <a:chExt cx="1530" cy="246"/>
          </a:xfrm>
        </p:grpSpPr>
        <p:pic>
          <p:nvPicPr>
            <p:cNvPr id="394265" name="Picture 25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2400" y="2352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66" name="Freeform 26"/>
            <p:cNvSpPr>
              <a:spLocks noChangeAspect="1"/>
            </p:cNvSpPr>
            <p:nvPr/>
          </p:nvSpPr>
          <p:spPr bwMode="auto">
            <a:xfrm>
              <a:off x="1152" y="2485"/>
              <a:ext cx="1219" cy="36"/>
            </a:xfrm>
            <a:custGeom>
              <a:avLst/>
              <a:gdLst>
                <a:gd name="T0" fmla="*/ 0 w 1219"/>
                <a:gd name="T1" fmla="*/ 36 h 36"/>
                <a:gd name="T2" fmla="*/ 871 w 1219"/>
                <a:gd name="T3" fmla="*/ 7 h 36"/>
                <a:gd name="T4" fmla="*/ 1219 w 1219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9" h="36">
                  <a:moveTo>
                    <a:pt x="0" y="36"/>
                  </a:moveTo>
                  <a:lnTo>
                    <a:pt x="871" y="7"/>
                  </a:lnTo>
                  <a:lnTo>
                    <a:pt x="1219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94267" name="Picture 27" descr="rocks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3183" r="20532"/>
          <a:stretch>
            <a:fillRect/>
          </a:stretch>
        </p:blipFill>
        <p:spPr bwMode="auto">
          <a:xfrm>
            <a:off x="7025332" y="4909914"/>
            <a:ext cx="401638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34207" y="2674714"/>
            <a:ext cx="2390775" cy="327025"/>
            <a:chOff x="1152" y="2304"/>
            <a:chExt cx="1626" cy="246"/>
          </a:xfrm>
        </p:grpSpPr>
        <p:pic>
          <p:nvPicPr>
            <p:cNvPr id="394269" name="Picture 29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2496" y="2304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70" name="Freeform 30"/>
            <p:cNvSpPr>
              <a:spLocks noChangeAspect="1"/>
            </p:cNvSpPr>
            <p:nvPr/>
          </p:nvSpPr>
          <p:spPr bwMode="auto">
            <a:xfrm>
              <a:off x="1152" y="2425"/>
              <a:ext cx="1333" cy="96"/>
            </a:xfrm>
            <a:custGeom>
              <a:avLst/>
              <a:gdLst>
                <a:gd name="T0" fmla="*/ 0 w 1333"/>
                <a:gd name="T1" fmla="*/ 96 h 96"/>
                <a:gd name="T2" fmla="*/ 864 w 1333"/>
                <a:gd name="T3" fmla="*/ 26 h 96"/>
                <a:gd name="T4" fmla="*/ 1333 w 1333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3" h="96">
                  <a:moveTo>
                    <a:pt x="0" y="96"/>
                  </a:moveTo>
                  <a:lnTo>
                    <a:pt x="864" y="26"/>
                  </a:lnTo>
                  <a:lnTo>
                    <a:pt x="1333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834207" y="2701702"/>
            <a:ext cx="2936875" cy="327025"/>
            <a:chOff x="1248" y="2304"/>
            <a:chExt cx="2010" cy="246"/>
          </a:xfrm>
        </p:grpSpPr>
        <p:pic>
          <p:nvPicPr>
            <p:cNvPr id="394272" name="Picture 32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2976" y="2304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73" name="Freeform 33"/>
            <p:cNvSpPr>
              <a:spLocks/>
            </p:cNvSpPr>
            <p:nvPr/>
          </p:nvSpPr>
          <p:spPr bwMode="auto">
            <a:xfrm>
              <a:off x="1248" y="2391"/>
              <a:ext cx="1726" cy="105"/>
            </a:xfrm>
            <a:custGeom>
              <a:avLst/>
              <a:gdLst>
                <a:gd name="T0" fmla="*/ 0 w 1726"/>
                <a:gd name="T1" fmla="*/ 105 h 105"/>
                <a:gd name="T2" fmla="*/ 1726 w 1726"/>
                <a:gd name="T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6" h="105">
                  <a:moveTo>
                    <a:pt x="0" y="105"/>
                  </a:moveTo>
                  <a:lnTo>
                    <a:pt x="172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74" name="Group 34"/>
          <p:cNvGrpSpPr>
            <a:grpSpLocks/>
          </p:cNvGrpSpPr>
          <p:nvPr/>
        </p:nvGrpSpPr>
        <p:grpSpPr bwMode="auto">
          <a:xfrm>
            <a:off x="1842145" y="2765202"/>
            <a:ext cx="3270250" cy="328612"/>
            <a:chOff x="1200" y="2352"/>
            <a:chExt cx="2298" cy="246"/>
          </a:xfrm>
        </p:grpSpPr>
        <p:pic>
          <p:nvPicPr>
            <p:cNvPr id="394275" name="Picture 35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3216" y="2352"/>
              <a:ext cx="28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1200" y="2496"/>
              <a:ext cx="196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94277" name="Group 37"/>
          <p:cNvGrpSpPr>
            <a:grpSpLocks/>
          </p:cNvGrpSpPr>
          <p:nvPr/>
        </p:nvGrpSpPr>
        <p:grpSpPr bwMode="auto">
          <a:xfrm>
            <a:off x="1834207" y="2965227"/>
            <a:ext cx="3757613" cy="639762"/>
            <a:chOff x="1152" y="2448"/>
            <a:chExt cx="2640" cy="480"/>
          </a:xfrm>
        </p:grpSpPr>
        <p:pic>
          <p:nvPicPr>
            <p:cNvPr id="394278" name="Picture 38" descr="rocks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3183" r="20532"/>
            <a:stretch>
              <a:fillRect/>
            </a:stretch>
          </p:blipFill>
          <p:spPr bwMode="auto">
            <a:xfrm>
              <a:off x="3520" y="2666"/>
              <a:ext cx="272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79" name="Freeform 39"/>
            <p:cNvSpPr>
              <a:spLocks/>
            </p:cNvSpPr>
            <p:nvPr/>
          </p:nvSpPr>
          <p:spPr bwMode="auto">
            <a:xfrm>
              <a:off x="1152" y="2448"/>
              <a:ext cx="1859" cy="89"/>
            </a:xfrm>
            <a:custGeom>
              <a:avLst/>
              <a:gdLst>
                <a:gd name="T0" fmla="*/ 0 w 1929"/>
                <a:gd name="T1" fmla="*/ 0 h 83"/>
                <a:gd name="T2" fmla="*/ 1467 w 1929"/>
                <a:gd name="T3" fmla="*/ 49 h 83"/>
                <a:gd name="T4" fmla="*/ 1741 w 1929"/>
                <a:gd name="T5" fmla="*/ 63 h 83"/>
                <a:gd name="T6" fmla="*/ 1929 w 192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9" h="83">
                  <a:moveTo>
                    <a:pt x="0" y="0"/>
                  </a:moveTo>
                  <a:lnTo>
                    <a:pt x="1467" y="49"/>
                  </a:lnTo>
                  <a:lnTo>
                    <a:pt x="1741" y="63"/>
                  </a:lnTo>
                  <a:lnTo>
                    <a:pt x="1929" y="83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4280" name="Freeform 40"/>
            <p:cNvSpPr>
              <a:spLocks/>
            </p:cNvSpPr>
            <p:nvPr/>
          </p:nvSpPr>
          <p:spPr bwMode="auto">
            <a:xfrm>
              <a:off x="3001" y="2538"/>
              <a:ext cx="503" cy="258"/>
            </a:xfrm>
            <a:custGeom>
              <a:avLst/>
              <a:gdLst>
                <a:gd name="T0" fmla="*/ 0 w 503"/>
                <a:gd name="T1" fmla="*/ 0 h 258"/>
                <a:gd name="T2" fmla="*/ 221 w 503"/>
                <a:gd name="T3" fmla="*/ 67 h 258"/>
                <a:gd name="T4" fmla="*/ 388 w 503"/>
                <a:gd name="T5" fmla="*/ 161 h 258"/>
                <a:gd name="T6" fmla="*/ 503 w 503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258">
                  <a:moveTo>
                    <a:pt x="0" y="0"/>
                  </a:moveTo>
                  <a:cubicBezTo>
                    <a:pt x="37" y="11"/>
                    <a:pt x="156" y="40"/>
                    <a:pt x="221" y="67"/>
                  </a:cubicBezTo>
                  <a:cubicBezTo>
                    <a:pt x="286" y="94"/>
                    <a:pt x="341" y="129"/>
                    <a:pt x="388" y="161"/>
                  </a:cubicBezTo>
                  <a:cubicBezTo>
                    <a:pt x="435" y="193"/>
                    <a:pt x="479" y="238"/>
                    <a:pt x="503" y="258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94281" name="Line 41"/>
          <p:cNvSpPr>
            <a:spLocks noChangeShapeType="1"/>
          </p:cNvSpPr>
          <p:nvPr/>
        </p:nvSpPr>
        <p:spPr bwMode="auto">
          <a:xfrm>
            <a:off x="6957070" y="3887564"/>
            <a:ext cx="6842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4282" name="Text Box 42"/>
          <p:cNvSpPr txBox="1">
            <a:spLocks noChangeArrowheads="1"/>
          </p:cNvSpPr>
          <p:nvPr/>
        </p:nvSpPr>
        <p:spPr bwMode="auto">
          <a:xfrm>
            <a:off x="6547495" y="3889152"/>
            <a:ext cx="150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400" i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Radio Wave</a:t>
            </a:r>
          </a:p>
        </p:txBody>
      </p:sp>
      <p:sp>
        <p:nvSpPr>
          <p:cNvPr id="394283" name="Line 43"/>
          <p:cNvSpPr>
            <a:spLocks noChangeShapeType="1"/>
          </p:cNvSpPr>
          <p:nvPr/>
        </p:nvSpPr>
        <p:spPr bwMode="auto">
          <a:xfrm>
            <a:off x="6957070" y="4463827"/>
            <a:ext cx="684212" cy="0"/>
          </a:xfrm>
          <a:prstGeom prst="line">
            <a:avLst/>
          </a:prstGeom>
          <a:noFill/>
          <a:ln w="1905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9428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27980"/>
              </p:ext>
            </p:extLst>
          </p:nvPr>
        </p:nvGraphicFramePr>
        <p:xfrm>
          <a:off x="7093595" y="2865214"/>
          <a:ext cx="534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Document" r:id="rId8" imgW="4058280" imgH="2315880" progId="Word.Document.8">
                  <p:embed/>
                </p:oleObj>
              </mc:Choice>
              <mc:Fallback>
                <p:oleObj name="Document" r:id="rId8" imgW="4058280" imgH="2315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401" t="63219" r="4515" b="22989"/>
                      <a:stretch>
                        <a:fillRect/>
                      </a:stretch>
                    </p:blipFill>
                    <p:spPr bwMode="auto">
                      <a:xfrm>
                        <a:off x="7093595" y="2865214"/>
                        <a:ext cx="5349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86" name="Rectangle 46"/>
          <p:cNvSpPr>
            <a:spLocks noChangeArrowheads="1"/>
          </p:cNvSpPr>
          <p:nvPr/>
        </p:nvSpPr>
        <p:spPr bwMode="auto">
          <a:xfrm>
            <a:off x="457200" y="1371600"/>
            <a:ext cx="6969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zh-TW" sz="3600" b="1" i="0">
              <a:solidFill>
                <a:schemeClr val="tx2"/>
              </a:solidFill>
            </a:endParaRPr>
          </a:p>
        </p:txBody>
      </p:sp>
      <p:sp>
        <p:nvSpPr>
          <p:cNvPr id="394288" name="Rectangle 48"/>
          <p:cNvSpPr>
            <a:spLocks noGrp="1" noChangeArrowheads="1"/>
          </p:cNvSpPr>
          <p:nvPr>
            <p:ph type="title"/>
          </p:nvPr>
        </p:nvSpPr>
        <p:spPr>
          <a:xfrm>
            <a:off x="929208" y="269776"/>
            <a:ext cx="73152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TW" dirty="0"/>
              <a:t>GPS Radio Occultation</a:t>
            </a:r>
            <a:endParaRPr lang="en-US" altLang="zh-TW" b="0" dirty="0">
              <a:solidFill>
                <a:srgbClr val="006C83"/>
              </a:solidFill>
              <a:ea typeface="新細明體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8128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GPS Radio Occultation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79512" y="3173099"/>
            <a:ext cx="19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GPS satellite</a:t>
            </a:r>
            <a:endParaRPr lang="zh-TW" altLang="en-US" sz="28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438652" y="1727230"/>
            <a:ext cx="8512405" cy="4294058"/>
            <a:chOff x="438652" y="1556792"/>
            <a:chExt cx="8512405" cy="4294058"/>
          </a:xfrm>
        </p:grpSpPr>
        <p:grpSp>
          <p:nvGrpSpPr>
            <p:cNvPr id="8" name="群組 7"/>
            <p:cNvGrpSpPr/>
            <p:nvPr/>
          </p:nvGrpSpPr>
          <p:grpSpPr>
            <a:xfrm>
              <a:off x="3851920" y="1855186"/>
              <a:ext cx="3582398" cy="3582398"/>
              <a:chOff x="3692987" y="1903051"/>
              <a:chExt cx="3582398" cy="3582398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3692987" y="1903051"/>
                <a:ext cx="3582398" cy="358239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4189296" y="2399360"/>
                <a:ext cx="2589780" cy="25897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4458072" y="2668136"/>
                <a:ext cx="2052228" cy="205222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橢圓 8"/>
            <p:cNvSpPr/>
            <p:nvPr/>
          </p:nvSpPr>
          <p:spPr>
            <a:xfrm>
              <a:off x="438652" y="2868548"/>
              <a:ext cx="256808" cy="2568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 flipV="1">
              <a:off x="567056" y="1621180"/>
              <a:ext cx="6867262" cy="13757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7668344" y="3060968"/>
              <a:ext cx="256808" cy="2568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/>
            <p:nvPr/>
          </p:nvCxnSpPr>
          <p:spPr>
            <a:xfrm flipH="1" flipV="1">
              <a:off x="5643119" y="1556792"/>
              <a:ext cx="2153629" cy="1632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 flipV="1">
              <a:off x="5292080" y="2060848"/>
              <a:ext cx="351040" cy="15855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5643119" y="2351495"/>
              <a:ext cx="1026114" cy="12948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5075185" y="3711145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Earth</a:t>
              </a:r>
              <a:endParaRPr lang="zh-TW" altLang="en-US" sz="28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999716" y="5327630"/>
              <a:ext cx="3156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Ionosphere</a:t>
              </a:r>
              <a:endParaRPr lang="zh-TW" altLang="en-US" sz="28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44227" y="4234365"/>
              <a:ext cx="3156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Neutral atmosphere</a:t>
              </a:r>
              <a:endParaRPr lang="zh-TW" altLang="en-US" sz="2800" dirty="0"/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V="1">
              <a:off x="2999716" y="3646386"/>
              <a:ext cx="1500276" cy="5879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flipV="1">
              <a:off x="3985312" y="5137223"/>
              <a:ext cx="1097680" cy="293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弧形 39"/>
            <p:cNvSpPr/>
            <p:nvPr/>
          </p:nvSpPr>
          <p:spPr>
            <a:xfrm rot="20991153">
              <a:off x="4579312" y="1994672"/>
              <a:ext cx="2064964" cy="1265980"/>
            </a:xfrm>
            <a:prstGeom prst="arc">
              <a:avLst>
                <a:gd name="adj1" fmla="val 16200000"/>
                <a:gd name="adj2" fmla="val 20914654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630449" y="1772463"/>
              <a:ext cx="1135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sz="2400" dirty="0" smtClean="0"/>
                <a:t>α</a:t>
              </a:r>
              <a:endParaRPr lang="zh-TW" altLang="en-US" sz="2400" dirty="0"/>
            </a:p>
          </p:txBody>
        </p:sp>
        <p:sp>
          <p:nvSpPr>
            <p:cNvPr id="42" name="弧形 41"/>
            <p:cNvSpPr/>
            <p:nvPr/>
          </p:nvSpPr>
          <p:spPr>
            <a:xfrm rot="3671367">
              <a:off x="6012417" y="1649764"/>
              <a:ext cx="648072" cy="563871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962337" y="3200068"/>
              <a:ext cx="1988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LEO satellite</a:t>
              </a:r>
              <a:endParaRPr lang="zh-TW" altLang="en-US" sz="2800" dirty="0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GPS Radio Occultation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6" y="1556792"/>
            <a:ext cx="8460060" cy="487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7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and Mission Overview</a:t>
            </a:r>
          </a:p>
          <a:p>
            <a:r>
              <a:rPr lang="en-US" altLang="zh-TW" dirty="0"/>
              <a:t>GPS Radio Occultation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Current Status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and Mission Overview</a:t>
            </a:r>
          </a:p>
          <a:p>
            <a:r>
              <a:rPr lang="en-US" altLang="zh-TW" dirty="0" smtClean="0"/>
              <a:t>GPS </a:t>
            </a:r>
            <a:r>
              <a:rPr lang="en-US" altLang="zh-TW" dirty="0"/>
              <a:t>Radio Occultation</a:t>
            </a:r>
            <a:endParaRPr lang="en-US" altLang="zh-TW" dirty="0" smtClean="0"/>
          </a:p>
          <a:p>
            <a:r>
              <a:rPr lang="en-US" altLang="zh-TW" dirty="0" smtClean="0"/>
              <a:t>Current Status</a:t>
            </a:r>
            <a:endParaRPr lang="en-US" altLang="zh-TW" dirty="0"/>
          </a:p>
          <a:p>
            <a:r>
              <a:rPr lang="en-US" altLang="zh-TW" dirty="0" smtClean="0"/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Current </a:t>
            </a:r>
            <a:r>
              <a:rPr lang="en-US" altLang="zh-TW" dirty="0" smtClean="0"/>
              <a:t>Status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77410"/>
              </p:ext>
            </p:extLst>
          </p:nvPr>
        </p:nvGraphicFramePr>
        <p:xfrm>
          <a:off x="611560" y="1772814"/>
          <a:ext cx="8064896" cy="4708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1728192"/>
                <a:gridCol w="1294571"/>
                <a:gridCol w="865669"/>
                <a:gridCol w="2952328"/>
              </a:tblGrid>
              <a:tr h="68544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Spacecraft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State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GOX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TIP/TBB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Remarks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46668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FM1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Battery </a:t>
                      </a:r>
                      <a:r>
                        <a:rPr lang="en-US" sz="1400" dirty="0">
                          <a:effectLst/>
                        </a:rPr>
                        <a:t>Degradation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POD1</a:t>
                      </a:r>
                      <a:r>
                        <a:rPr lang="zh-TW" altLang="en-US" sz="1400" kern="10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Invalid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OFF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Bad Attitude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55809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FM2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Power Shortage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POD2 Invalid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GOX Reboot Loop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749594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FM3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SADA </a:t>
                      </a:r>
                      <a:r>
                        <a:rPr lang="en-US" sz="1400" kern="100" dirty="0" smtClean="0">
                          <a:effectLst/>
                        </a:rPr>
                        <a:t>Stuck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en-US" altLang="zh-TW" sz="1400" kern="100" baseline="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baseline="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In coma </a:t>
                      </a:r>
                      <a:r>
                        <a:rPr lang="en-US" sz="1400" kern="100" dirty="0">
                          <a:effectLst/>
                        </a:rPr>
                        <a:t>since July 6, </a:t>
                      </a: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2010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POD1 Invalid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N/A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Sometimes loss of </a:t>
                      </a:r>
                      <a:r>
                        <a:rPr lang="en-US" sz="1400" kern="100" dirty="0" smtClean="0">
                          <a:effectLst/>
                        </a:rPr>
                        <a:t>communication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30% Power Remaining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55809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FM4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Battery </a:t>
                      </a:r>
                      <a:r>
                        <a:rPr lang="en-US" sz="1400">
                          <a:effectLst/>
                        </a:rPr>
                        <a:t>Degradation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POD1 Invalid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OFF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GOX Reboot Loop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941091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FM5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Battery </a:t>
                      </a:r>
                      <a:r>
                        <a:rPr lang="en-US" sz="1400">
                          <a:effectLst/>
                        </a:rPr>
                        <a:t>Degradation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POD1 </a:t>
                      </a:r>
                      <a:r>
                        <a:rPr lang="en-US" sz="1400" kern="100" dirty="0" smtClean="0">
                          <a:effectLst/>
                        </a:rPr>
                        <a:t>Invalid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OCC Low SNR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OFF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GOX Reboot Loop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  <a:tr h="749594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FM6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Battery </a:t>
                      </a:r>
                      <a:r>
                        <a:rPr lang="en-US" sz="1400">
                          <a:effectLst/>
                        </a:rPr>
                        <a:t>Degradation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POD1 </a:t>
                      </a:r>
                      <a:r>
                        <a:rPr lang="en-US" sz="1400" kern="100" dirty="0" smtClean="0">
                          <a:effectLst/>
                        </a:rPr>
                        <a:t>Invalid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OCC1 Invalid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OFF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GOX Reboot Loop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0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and Mission Overview</a:t>
            </a:r>
          </a:p>
          <a:p>
            <a:r>
              <a:rPr lang="en-US" altLang="zh-TW" dirty="0"/>
              <a:t>GPS Radio Occultation</a:t>
            </a:r>
          </a:p>
          <a:p>
            <a:r>
              <a:rPr lang="en-US" altLang="zh-TW" dirty="0" smtClean="0"/>
              <a:t>Current Status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Data Analysis </a:t>
            </a:r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Analysis Objects:</a:t>
            </a:r>
          </a:p>
          <a:p>
            <a:pPr lvl="1"/>
            <a:r>
              <a:rPr lang="en-US" altLang="zh-TW" dirty="0" smtClean="0"/>
              <a:t>Sun </a:t>
            </a:r>
            <a:r>
              <a:rPr lang="en-US" altLang="zh-TW" dirty="0"/>
              <a:t>Beta </a:t>
            </a:r>
            <a:r>
              <a:rPr lang="en-US" altLang="zh-TW" dirty="0" smtClean="0"/>
              <a:t>Angle</a:t>
            </a:r>
          </a:p>
          <a:p>
            <a:pPr lvl="1"/>
            <a:r>
              <a:rPr lang="en-US" altLang="zh-TW" dirty="0" smtClean="0"/>
              <a:t>Flip-Flop</a:t>
            </a:r>
          </a:p>
          <a:p>
            <a:pPr lvl="1"/>
            <a:r>
              <a:rPr lang="en-US" altLang="zh-TW" dirty="0" smtClean="0"/>
              <a:t>Battery Aging Trends</a:t>
            </a:r>
          </a:p>
          <a:p>
            <a:pPr lvl="1"/>
            <a:r>
              <a:rPr lang="en-US" altLang="zh-TW" dirty="0" smtClean="0"/>
              <a:t>Reaction Wheels</a:t>
            </a:r>
          </a:p>
          <a:p>
            <a:pPr lvl="1"/>
            <a:r>
              <a:rPr lang="en-US" altLang="zh-TW" dirty="0" smtClean="0"/>
              <a:t>SNRs </a:t>
            </a:r>
            <a:r>
              <a:rPr lang="en-US" altLang="zh-TW" dirty="0"/>
              <a:t>of GOX </a:t>
            </a:r>
            <a:r>
              <a:rPr lang="en-US" altLang="zh-TW" dirty="0" smtClean="0"/>
              <a:t>Payloads</a:t>
            </a:r>
          </a:p>
          <a:p>
            <a:r>
              <a:rPr lang="en-US" altLang="zh-TW" dirty="0" smtClean="0"/>
              <a:t>Analysis Methods:</a:t>
            </a:r>
          </a:p>
          <a:p>
            <a:pPr lvl="1"/>
            <a:r>
              <a:rPr lang="en-US" altLang="zh-TW" dirty="0" smtClean="0"/>
              <a:t>Hilbert-Huang Transform</a:t>
            </a:r>
          </a:p>
          <a:p>
            <a:pPr lvl="1"/>
            <a:r>
              <a:rPr lang="en-US" altLang="zh-TW" dirty="0" smtClean="0"/>
              <a:t>Shot-Time Fourier Transform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4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800" b="0">
                <a:solidFill>
                  <a:schemeClr val="tx1"/>
                </a:solidFill>
              </a:rPr>
              <a:t>Beta Angle</a:t>
            </a:r>
          </a:p>
        </p:txBody>
      </p:sp>
      <p:graphicFrame>
        <p:nvGraphicFramePr>
          <p:cNvPr id="357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19157"/>
              </p:ext>
            </p:extLst>
          </p:nvPr>
        </p:nvGraphicFramePr>
        <p:xfrm>
          <a:off x="361950" y="2424583"/>
          <a:ext cx="41910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點陣圖影像" r:id="rId4" imgW="3820058" imgH="3343742" progId="Paint.Picture">
                  <p:embed/>
                </p:oleObj>
              </mc:Choice>
              <mc:Fallback>
                <p:oleObj name="點陣圖影像" r:id="rId4" imgW="3820058" imgH="33437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424583"/>
                        <a:ext cx="419100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0" name="AutoShape 4"/>
          <p:cNvSpPr>
            <a:spLocks noChangeArrowheads="1"/>
          </p:cNvSpPr>
          <p:nvPr/>
        </p:nvSpPr>
        <p:spPr bwMode="auto">
          <a:xfrm rot="19862498">
            <a:off x="3962400" y="3338983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296938" y="1556792"/>
            <a:ext cx="2266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b="1" i="0" dirty="0">
                <a:solidFill>
                  <a:srgbClr val="008080"/>
                </a:solidFill>
                <a:ea typeface="標楷體" pitchFamily="65" charset="-120"/>
              </a:rPr>
              <a:t>Low Beta Angle</a:t>
            </a:r>
            <a:endParaRPr lang="en-US" altLang="zh-TW" i="0" dirty="0">
              <a:ea typeface="標楷體" pitchFamily="65" charset="-120"/>
            </a:endParaRPr>
          </a:p>
          <a:p>
            <a:pPr algn="ctr"/>
            <a:r>
              <a:rPr lang="en-US" altLang="zh-TW" i="0" dirty="0"/>
              <a:t>(0 degree)</a:t>
            </a:r>
          </a:p>
        </p:txBody>
      </p:sp>
      <p:graphicFrame>
        <p:nvGraphicFramePr>
          <p:cNvPr id="357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45276"/>
              </p:ext>
            </p:extLst>
          </p:nvPr>
        </p:nvGraphicFramePr>
        <p:xfrm>
          <a:off x="4724400" y="2355304"/>
          <a:ext cx="375920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點陣圖影像" r:id="rId6" imgW="3524742" imgH="3572374" progId="Paint.Picture">
                  <p:embed/>
                </p:oleObj>
              </mc:Choice>
              <mc:Fallback>
                <p:oleObj name="點陣圖影像" r:id="rId6" imgW="3524742" imgH="3572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55304"/>
                        <a:ext cx="3759201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4" name="AutoShape 8"/>
          <p:cNvSpPr>
            <a:spLocks noChangeArrowheads="1"/>
          </p:cNvSpPr>
          <p:nvPr/>
        </p:nvSpPr>
        <p:spPr bwMode="auto">
          <a:xfrm rot="20363470">
            <a:off x="8003924" y="3312945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708025" y="4240213"/>
            <a:ext cx="175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b="1" i="0">
                <a:solidFill>
                  <a:schemeClr val="bg1"/>
                </a:solidFill>
                <a:latin typeface="Arial" pitchFamily="34" charset="0"/>
              </a:rPr>
              <a:t>Eclipse Zone</a:t>
            </a:r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 rot="20340000">
            <a:off x="684213" y="2892108"/>
            <a:ext cx="1812925" cy="35012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i="0"/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752599" y="6093296"/>
            <a:ext cx="1952378" cy="505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0" y="2891155"/>
            <a:ext cx="365125" cy="1075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46856" y="1600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Sun Beta Angle</a:t>
            </a:r>
            <a:endParaRPr lang="zh-TW" alt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64088" y="1556792"/>
            <a:ext cx="2333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b="1" i="0" dirty="0">
                <a:solidFill>
                  <a:srgbClr val="008080"/>
                </a:solidFill>
                <a:ea typeface="標楷體" pitchFamily="65" charset="-120"/>
              </a:rPr>
              <a:t>High Beta Angle</a:t>
            </a:r>
          </a:p>
          <a:p>
            <a:pPr algn="ctr"/>
            <a:r>
              <a:rPr lang="en-US" altLang="zh-TW" i="0" dirty="0"/>
              <a:t>(90 degree)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Sun Beta Angle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2116" r="2930"/>
          <a:stretch>
            <a:fillRect/>
          </a:stretch>
        </p:blipFill>
        <p:spPr bwMode="auto">
          <a:xfrm>
            <a:off x="539552" y="1556792"/>
            <a:ext cx="3774033" cy="51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6" y="4077072"/>
            <a:ext cx="4769880" cy="15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8316"/>
          <a:stretch>
            <a:fillRect/>
          </a:stretch>
        </p:blipFill>
        <p:spPr bwMode="auto">
          <a:xfrm>
            <a:off x="4313585" y="2403128"/>
            <a:ext cx="4434879" cy="16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Flip-Flop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0185"/>
          <a:stretch>
            <a:fillRect/>
          </a:stretch>
        </p:blipFill>
        <p:spPr bwMode="auto">
          <a:xfrm>
            <a:off x="1259632" y="1700808"/>
            <a:ext cx="6302723" cy="21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9259"/>
          <a:stretch>
            <a:fillRect/>
          </a:stretch>
        </p:blipFill>
        <p:spPr bwMode="auto">
          <a:xfrm>
            <a:off x="1265161" y="4149080"/>
            <a:ext cx="6259167" cy="21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Battery Aging Trends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270" r="5864"/>
          <a:stretch>
            <a:fillRect/>
          </a:stretch>
        </p:blipFill>
        <p:spPr bwMode="auto">
          <a:xfrm>
            <a:off x="1835696" y="1614468"/>
            <a:ext cx="5472608" cy="23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8270" r="4561"/>
          <a:stretch>
            <a:fillRect/>
          </a:stretch>
        </p:blipFill>
        <p:spPr bwMode="auto">
          <a:xfrm>
            <a:off x="1810097" y="4005064"/>
            <a:ext cx="55273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0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Battery Aging Trends</a:t>
            </a:r>
            <a:endParaRPr lang="zh-TW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6304" r="4886"/>
          <a:stretch>
            <a:fillRect/>
          </a:stretch>
        </p:blipFill>
        <p:spPr bwMode="auto">
          <a:xfrm>
            <a:off x="611558" y="1885949"/>
            <a:ext cx="353454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5218" r="3909"/>
          <a:stretch>
            <a:fillRect/>
          </a:stretch>
        </p:blipFill>
        <p:spPr bwMode="auto">
          <a:xfrm>
            <a:off x="611560" y="2924944"/>
            <a:ext cx="360138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5218" r="3909"/>
          <a:stretch>
            <a:fillRect/>
          </a:stretch>
        </p:blipFill>
        <p:spPr bwMode="auto">
          <a:xfrm>
            <a:off x="611560" y="4005064"/>
            <a:ext cx="360138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4131" r="3909"/>
          <a:stretch>
            <a:fillRect/>
          </a:stretch>
        </p:blipFill>
        <p:spPr bwMode="auto">
          <a:xfrm>
            <a:off x="729985" y="5019675"/>
            <a:ext cx="348197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26</a:t>
            </a:fld>
            <a:endParaRPr lang="zh-TW" altLang="en-US"/>
          </a:p>
        </p:txBody>
      </p:sp>
      <p:grpSp>
        <p:nvGrpSpPr>
          <p:cNvPr id="8196" name="群組 8195"/>
          <p:cNvGrpSpPr/>
          <p:nvPr/>
        </p:nvGrpSpPr>
        <p:grpSpPr>
          <a:xfrm>
            <a:off x="4283966" y="2416407"/>
            <a:ext cx="4249192" cy="2884801"/>
            <a:chOff x="4283966" y="2101973"/>
            <a:chExt cx="4249192" cy="2884801"/>
          </a:xfrm>
        </p:grpSpPr>
        <p:pic>
          <p:nvPicPr>
            <p:cNvPr id="8211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0" r="5537"/>
            <a:stretch>
              <a:fillRect/>
            </a:stretch>
          </p:blipFill>
          <p:spPr bwMode="auto">
            <a:xfrm>
              <a:off x="4283968" y="2101973"/>
              <a:ext cx="4249190" cy="180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51"/>
            <a:stretch>
              <a:fillRect/>
            </a:stretch>
          </p:blipFill>
          <p:spPr bwMode="auto">
            <a:xfrm>
              <a:off x="4283966" y="4005064"/>
              <a:ext cx="3912186" cy="98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utoShape 20"/>
            <p:cNvSpPr>
              <a:spLocks noChangeShapeType="1"/>
            </p:cNvSpPr>
            <p:nvPr/>
          </p:nvSpPr>
          <p:spPr bwMode="auto">
            <a:xfrm flipV="1">
              <a:off x="5065427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AutoShape 21"/>
            <p:cNvSpPr>
              <a:spLocks noChangeShapeType="1"/>
            </p:cNvSpPr>
            <p:nvPr/>
          </p:nvSpPr>
          <p:spPr bwMode="auto">
            <a:xfrm flipV="1">
              <a:off x="5412199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AutoShape 24"/>
            <p:cNvSpPr>
              <a:spLocks noChangeShapeType="1"/>
            </p:cNvSpPr>
            <p:nvPr/>
          </p:nvSpPr>
          <p:spPr bwMode="auto">
            <a:xfrm flipV="1">
              <a:off x="6511127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AutoShape 22"/>
            <p:cNvSpPr>
              <a:spLocks noChangeShapeType="1"/>
            </p:cNvSpPr>
            <p:nvPr/>
          </p:nvSpPr>
          <p:spPr bwMode="auto">
            <a:xfrm flipV="1">
              <a:off x="5768742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AutoShape 23"/>
            <p:cNvSpPr>
              <a:spLocks noChangeShapeType="1"/>
            </p:cNvSpPr>
            <p:nvPr/>
          </p:nvSpPr>
          <p:spPr bwMode="auto">
            <a:xfrm flipV="1">
              <a:off x="6132609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AutoShape 27"/>
            <p:cNvSpPr>
              <a:spLocks noChangeShapeType="1"/>
            </p:cNvSpPr>
            <p:nvPr/>
          </p:nvSpPr>
          <p:spPr bwMode="auto">
            <a:xfrm flipV="1">
              <a:off x="7575867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AutoShape 25"/>
            <p:cNvSpPr>
              <a:spLocks noChangeShapeType="1"/>
            </p:cNvSpPr>
            <p:nvPr/>
          </p:nvSpPr>
          <p:spPr bwMode="auto">
            <a:xfrm flipV="1">
              <a:off x="6857900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AutoShape 26"/>
            <p:cNvSpPr>
              <a:spLocks noChangeShapeType="1"/>
            </p:cNvSpPr>
            <p:nvPr/>
          </p:nvSpPr>
          <p:spPr bwMode="auto">
            <a:xfrm flipV="1">
              <a:off x="7229016" y="2375484"/>
              <a:ext cx="4884" cy="12332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4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Reaction </a:t>
            </a:r>
            <a:r>
              <a:rPr lang="en-US" altLang="zh-TW" dirty="0" smtClean="0"/>
              <a:t>Wheels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9220" name="Picture 4" descr="http://www.mrfizzix.com/spaceflight/Pages/roll_pitch_y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2281193"/>
            <a:ext cx="4585621" cy="31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geog.ucsb.edu/~jeff/115a/lectures/cameras_films_filter/roll_pitch_yaw_axes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87" y="1835562"/>
            <a:ext cx="2016224" cy="39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3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Reaction Wheels</a:t>
            </a:r>
            <a:endParaRPr lang="zh-TW" alt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/>
          <a:stretch>
            <a:fillRect/>
          </a:stretch>
        </p:blipFill>
        <p:spPr bwMode="auto">
          <a:xfrm>
            <a:off x="4355976" y="2095500"/>
            <a:ext cx="44780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/>
          <a:stretch>
            <a:fillRect/>
          </a:stretch>
        </p:blipFill>
        <p:spPr bwMode="auto">
          <a:xfrm>
            <a:off x="251520" y="2098059"/>
            <a:ext cx="44419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906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>
            <a:fillRect/>
          </a:stretch>
        </p:blipFill>
        <p:spPr bwMode="auto">
          <a:xfrm>
            <a:off x="4139952" y="4077072"/>
            <a:ext cx="45942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7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System and Mission Overview</a:t>
            </a:r>
          </a:p>
          <a:p>
            <a:r>
              <a:rPr lang="en-US" altLang="zh-TW" dirty="0"/>
              <a:t>GPS Radio Occultation</a:t>
            </a:r>
          </a:p>
          <a:p>
            <a:r>
              <a:rPr lang="en-US" altLang="zh-TW" dirty="0" smtClean="0"/>
              <a:t>Current Status</a:t>
            </a:r>
            <a:endParaRPr lang="en-US" altLang="zh-TW" dirty="0"/>
          </a:p>
          <a:p>
            <a:r>
              <a:rPr lang="en-US" altLang="zh-TW" dirty="0" smtClean="0"/>
              <a:t>Data Analysis Discussion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SNRs of GOX </a:t>
            </a:r>
            <a:r>
              <a:rPr lang="en-US" altLang="zh-TW" dirty="0" smtClean="0"/>
              <a:t>Payloads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69" y="2116360"/>
            <a:ext cx="292417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81" y="2096740"/>
            <a:ext cx="29241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4" y="3501008"/>
            <a:ext cx="29225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78632" y="2372687"/>
            <a:ext cx="202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Anttena</a:t>
            </a:r>
            <a:r>
              <a:rPr lang="en-US" altLang="zh-TW" dirty="0" smtClean="0"/>
              <a:t> 0: POD1</a:t>
            </a:r>
          </a:p>
          <a:p>
            <a:r>
              <a:rPr lang="en-US" altLang="zh-TW" dirty="0" err="1"/>
              <a:t>Anttena</a:t>
            </a:r>
            <a:r>
              <a:rPr lang="en-US" altLang="zh-TW" dirty="0"/>
              <a:t> </a:t>
            </a:r>
            <a:r>
              <a:rPr lang="en-US" altLang="zh-TW" dirty="0" smtClean="0"/>
              <a:t>1: POD2</a:t>
            </a:r>
          </a:p>
          <a:p>
            <a:r>
              <a:rPr lang="en-US" altLang="zh-TW" dirty="0" err="1"/>
              <a:t>Anttena</a:t>
            </a:r>
            <a:r>
              <a:rPr lang="en-US" altLang="zh-TW" dirty="0"/>
              <a:t> </a:t>
            </a:r>
            <a:r>
              <a:rPr lang="en-US" altLang="zh-TW" dirty="0" smtClean="0"/>
              <a:t>2: OCC1</a:t>
            </a:r>
            <a:endParaRPr lang="en-US" altLang="zh-TW" dirty="0"/>
          </a:p>
          <a:p>
            <a:r>
              <a:rPr lang="en-US" altLang="zh-TW" dirty="0" err="1"/>
              <a:t>Anttena</a:t>
            </a:r>
            <a:r>
              <a:rPr lang="en-US" altLang="zh-TW" dirty="0"/>
              <a:t> </a:t>
            </a:r>
            <a:r>
              <a:rPr lang="en-US" altLang="zh-TW" dirty="0" smtClean="0"/>
              <a:t>3: OCC2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3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FORMOSAT-3/COSMIC mission initiates a new age for operational </a:t>
            </a:r>
            <a:r>
              <a:rPr lang="en-US" altLang="zh-TW" dirty="0" smtClean="0"/>
              <a:t>GPS-RO </a:t>
            </a:r>
            <a:r>
              <a:rPr lang="en-US" altLang="zh-TW" dirty="0"/>
              <a:t>soundings for monitoring and forecasting of weather.</a:t>
            </a:r>
          </a:p>
          <a:p>
            <a:r>
              <a:rPr lang="en-US" altLang="zh-TW" dirty="0"/>
              <a:t>The advanced adaptive analysis </a:t>
            </a:r>
            <a:r>
              <a:rPr lang="en-US" altLang="zh-TW" dirty="0" smtClean="0"/>
              <a:t>methods (STFT and HHT) are useful </a:t>
            </a:r>
            <a:r>
              <a:rPr lang="en-US" altLang="zh-TW" dirty="0"/>
              <a:t>to analyze the trending </a:t>
            </a:r>
            <a:r>
              <a:rPr lang="en-US" altLang="zh-TW" dirty="0" smtClean="0"/>
              <a:t>data.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0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 smtClean="0"/>
              <a:t>[1]</a:t>
            </a:r>
            <a:r>
              <a:rPr lang="en-US" altLang="zh-TW" sz="1600" dirty="0"/>
              <a:t>	</a:t>
            </a:r>
            <a:r>
              <a:rPr lang="en-US" altLang="zh-TW" sz="1600" dirty="0" smtClean="0"/>
              <a:t>C</a:t>
            </a:r>
            <a:r>
              <a:rPr lang="en-US" altLang="zh-TW" sz="1600" dirty="0"/>
              <a:t>.-J</a:t>
            </a:r>
            <a:r>
              <a:rPr lang="en-US" altLang="zh-TW" sz="1600" dirty="0" smtClean="0"/>
              <a:t>.</a:t>
            </a:r>
            <a:r>
              <a:rPr lang="zh-TW" altLang="en-US" sz="1600" dirty="0" smtClean="0"/>
              <a:t> </a:t>
            </a:r>
            <a:r>
              <a:rPr lang="en-US" altLang="zh-TW" sz="1600" dirty="0"/>
              <a:t>Fong</a:t>
            </a:r>
            <a:r>
              <a:rPr lang="en-US" altLang="zh-TW" sz="1600" dirty="0" smtClean="0"/>
              <a:t>, S</a:t>
            </a:r>
            <a:r>
              <a:rPr lang="en-US" altLang="zh-TW" sz="1600" dirty="0"/>
              <a:t>.-K. Yang, </a:t>
            </a:r>
            <a:r>
              <a:rPr lang="en-US" altLang="zh-TW" sz="1600" dirty="0" smtClean="0"/>
              <a:t>C.-</a:t>
            </a:r>
            <a:r>
              <a:rPr lang="en-US" altLang="zh-TW" sz="1600" dirty="0"/>
              <a:t>H</a:t>
            </a:r>
            <a:r>
              <a:rPr lang="en-US" altLang="zh-TW" sz="1600" dirty="0" smtClean="0"/>
              <a:t>.</a:t>
            </a:r>
            <a:r>
              <a:rPr lang="zh-TW" altLang="en-US" sz="1600" dirty="0" smtClean="0"/>
              <a:t> </a:t>
            </a:r>
            <a:r>
              <a:rPr lang="en-US" altLang="zh-TW" sz="1600" dirty="0"/>
              <a:t>Chu, </a:t>
            </a:r>
            <a:r>
              <a:rPr lang="en-US" altLang="zh-TW" sz="1600" dirty="0" smtClean="0"/>
              <a:t>C</a:t>
            </a:r>
            <a:r>
              <a:rPr lang="en-US" altLang="zh-TW" sz="1600" dirty="0"/>
              <a:t>.-Y. Huang, </a:t>
            </a:r>
            <a:r>
              <a:rPr lang="en-US" altLang="zh-TW" sz="1600" dirty="0" smtClean="0"/>
              <a:t>J</a:t>
            </a:r>
            <a:r>
              <a:rPr lang="en-US" altLang="zh-TW" sz="1600" dirty="0"/>
              <a:t>.-J. </a:t>
            </a:r>
            <a:r>
              <a:rPr lang="en-US" altLang="zh-TW" sz="1600" dirty="0" err="1"/>
              <a:t>Yeh</a:t>
            </a:r>
            <a:r>
              <a:rPr lang="en-US" altLang="zh-TW" sz="1600" dirty="0"/>
              <a:t>, </a:t>
            </a:r>
            <a:r>
              <a:rPr lang="en-US" altLang="zh-TW" sz="1600" dirty="0" smtClean="0"/>
              <a:t>C</a:t>
            </a:r>
            <a:r>
              <a:rPr lang="en-US" altLang="zh-TW" sz="1600" dirty="0"/>
              <a:t>.-T. Lin, </a:t>
            </a:r>
            <a:r>
              <a:rPr lang="en-US" altLang="zh-TW" sz="1600" dirty="0" smtClean="0"/>
              <a:t>T</a:t>
            </a:r>
            <a:r>
              <a:rPr lang="en-US" altLang="zh-TW" sz="1600" dirty="0"/>
              <a:t>.-C. </a:t>
            </a:r>
            <a:r>
              <a:rPr lang="en-US" altLang="zh-TW" sz="1600" dirty="0" err="1"/>
              <a:t>Kuo</a:t>
            </a:r>
            <a:r>
              <a:rPr lang="en-US" altLang="zh-TW" sz="1600" dirty="0"/>
              <a:t>, </a:t>
            </a:r>
            <a:r>
              <a:rPr lang="en-US" altLang="zh-TW" sz="1600" dirty="0" smtClean="0"/>
              <a:t>T</a:t>
            </a:r>
            <a:r>
              <a:rPr lang="en-US" altLang="zh-TW" sz="1600" dirty="0"/>
              <a:t>.-Y. Liu, N. Yen, </a:t>
            </a:r>
            <a:r>
              <a:rPr lang="en-US" altLang="zh-TW" sz="1600" dirty="0" smtClean="0"/>
              <a:t>S</a:t>
            </a:r>
            <a:r>
              <a:rPr lang="en-US" altLang="zh-TW" sz="1600" dirty="0"/>
              <a:t>. S. Chen, </a:t>
            </a:r>
            <a:r>
              <a:rPr lang="en-US" altLang="zh-TW" sz="1600" dirty="0" smtClean="0"/>
              <a:t>Y</a:t>
            </a:r>
            <a:r>
              <a:rPr lang="en-US" altLang="zh-TW" sz="1600" dirty="0"/>
              <a:t>.-H. </a:t>
            </a:r>
            <a:r>
              <a:rPr lang="en-US" altLang="zh-TW" sz="1600" dirty="0" err="1"/>
              <a:t>Kuo</a:t>
            </a:r>
            <a:r>
              <a:rPr lang="en-US" altLang="zh-TW" sz="1600" dirty="0"/>
              <a:t>, </a:t>
            </a:r>
            <a:r>
              <a:rPr lang="en-US" altLang="zh-TW" sz="1600" dirty="0" smtClean="0"/>
              <a:t>Y</a:t>
            </a:r>
            <a:r>
              <a:rPr lang="en-US" altLang="zh-TW" sz="1600" dirty="0"/>
              <a:t>.-A. </a:t>
            </a:r>
            <a:r>
              <a:rPr lang="en-US" altLang="zh-TW" sz="1600" dirty="0" err="1"/>
              <a:t>Liou</a:t>
            </a:r>
            <a:r>
              <a:rPr lang="en-US" altLang="zh-TW" sz="1600" dirty="0"/>
              <a:t>, and </a:t>
            </a:r>
            <a:r>
              <a:rPr lang="en-US" altLang="zh-TW" sz="1600" dirty="0" smtClean="0"/>
              <a:t>S.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Chi, “FORMOSAT-3/COSMIC constellation spacecraft </a:t>
            </a:r>
            <a:r>
              <a:rPr lang="en-US" altLang="zh-TW" sz="1600" dirty="0"/>
              <a:t>system performance: After One Year in </a:t>
            </a:r>
            <a:r>
              <a:rPr lang="en-US" altLang="zh-TW" sz="1600" dirty="0" smtClean="0"/>
              <a:t>Orbit”, </a:t>
            </a:r>
            <a:r>
              <a:rPr lang="en-US" altLang="zh-TW" sz="1600" dirty="0"/>
              <a:t>IEEE T. </a:t>
            </a:r>
            <a:r>
              <a:rPr lang="en-US" altLang="zh-TW" sz="1600" dirty="0" err="1"/>
              <a:t>Geosci</a:t>
            </a:r>
            <a:r>
              <a:rPr lang="en-US" altLang="zh-TW" sz="1600" dirty="0"/>
              <a:t>. </a:t>
            </a:r>
            <a:r>
              <a:rPr lang="en-US" altLang="zh-TW" sz="1600" dirty="0" smtClean="0"/>
              <a:t>Remote, 46(11</a:t>
            </a:r>
            <a:r>
              <a:rPr lang="en-US" altLang="zh-TW" sz="1600" dirty="0"/>
              <a:t>), 3380–3394, doi:10.1109/TGRS.2008.2005203, 2008b</a:t>
            </a:r>
            <a:r>
              <a:rPr lang="en-US" altLang="zh-TW" sz="1600" dirty="0" smtClean="0"/>
              <a:t>.</a:t>
            </a:r>
          </a:p>
          <a:p>
            <a:r>
              <a:rPr lang="en-US" altLang="zh-TW" sz="1600" dirty="0"/>
              <a:t>[2]	C.-J. Fong, D. </a:t>
            </a:r>
            <a:r>
              <a:rPr lang="en-US" altLang="zh-TW" sz="1600" dirty="0" err="1"/>
              <a:t>Whiteley</a:t>
            </a:r>
            <a:r>
              <a:rPr lang="en-US" altLang="zh-TW" sz="1600" dirty="0"/>
              <a:t>, E. Yang, K. Cook, V. Chu, B. Schreiner, D. Ector, P. </a:t>
            </a:r>
            <a:r>
              <a:rPr lang="en-US" altLang="zh-TW" sz="1600" dirty="0" err="1"/>
              <a:t>Wilczynski</a:t>
            </a:r>
            <a:r>
              <a:rPr lang="en-US" altLang="zh-TW" sz="1600" dirty="0"/>
              <a:t>, T.-Y. Liu, &amp; N. L. Yen, “Space &amp; Ground Segment Performance of the FORMOSAT-3 / COSMIC Mission: Four Years in Orbit,” Atmospheric Measurement Techniques Journal (AMTJ), Vol. 4, 2011, pp. 1115-1132. Doi:10.5194/amt-4-1115-2011</a:t>
            </a:r>
            <a:r>
              <a:rPr lang="en-US" altLang="zh-TW" sz="1600" dirty="0" smtClean="0"/>
              <a:t>.</a:t>
            </a:r>
          </a:p>
          <a:p>
            <a:r>
              <a:rPr lang="en-US" altLang="zh-TW" sz="1600" dirty="0" smtClean="0"/>
              <a:t>[3]	Chen-Joe </a:t>
            </a:r>
            <a:r>
              <a:rPr lang="en-US" altLang="zh-TW" sz="1600" dirty="0"/>
              <a:t>Fong; Yen, N.L.; Chang, G.; Cook, K.L.B.; </a:t>
            </a:r>
            <a:r>
              <a:rPr lang="en-US" altLang="zh-TW" sz="1600" dirty="0" err="1"/>
              <a:t>Wilczynski</a:t>
            </a:r>
            <a:r>
              <a:rPr lang="en-US" altLang="zh-TW" sz="1600" dirty="0"/>
              <a:t>, P.; , "Future Low Earth observation Radio Occultation mission: From research to operations," Aerospace Conference, 2012 IEEE , vol., no., pp.1-10, 3-10 March </a:t>
            </a:r>
            <a:r>
              <a:rPr lang="en-US" altLang="zh-TW" sz="1600" dirty="0" smtClean="0"/>
              <a:t>2012</a:t>
            </a:r>
          </a:p>
          <a:p>
            <a:r>
              <a:rPr lang="en-US" altLang="zh-TW" sz="1600" dirty="0" smtClean="0"/>
              <a:t>[4]	</a:t>
            </a:r>
            <a:r>
              <a:rPr lang="zh-TW" altLang="en-US" sz="1600" dirty="0" smtClean="0"/>
              <a:t>方振洲</a:t>
            </a:r>
            <a:r>
              <a:rPr lang="zh-TW" altLang="en-US" sz="1600" dirty="0"/>
              <a:t>、丁建均、王麗豐、顏隆政、楊善國、張明雄、李宗平、王逸民</a:t>
            </a:r>
            <a:r>
              <a:rPr lang="en-US" altLang="zh-TW" sz="1600" dirty="0"/>
              <a:t>, “</a:t>
            </a:r>
            <a:r>
              <a:rPr lang="zh-TW" altLang="en-US" sz="1600" dirty="0"/>
              <a:t>適應性分析方法於福衛三號衛星資料之應用</a:t>
            </a:r>
            <a:r>
              <a:rPr lang="en-US" altLang="zh-TW" sz="1600" dirty="0"/>
              <a:t>,” </a:t>
            </a:r>
            <a:r>
              <a:rPr lang="zh-TW" altLang="en-US" sz="1600" dirty="0"/>
              <a:t>中華民國航空太空學會學術研討會</a:t>
            </a:r>
            <a:r>
              <a:rPr lang="en-US" altLang="zh-TW" sz="1600" dirty="0"/>
              <a:t>, Dec. 2012 </a:t>
            </a:r>
            <a:endParaRPr lang="en-US" altLang="zh-TW" sz="1600" dirty="0" smtClean="0"/>
          </a:p>
          <a:p>
            <a:r>
              <a:rPr lang="en-US" altLang="zh-TW" sz="1600" dirty="0" smtClean="0"/>
              <a:t>[5]</a:t>
            </a:r>
            <a:r>
              <a:rPr lang="en-US" altLang="zh-TW" sz="1600" dirty="0"/>
              <a:t>	National Space Organization:</a:t>
            </a:r>
            <a:r>
              <a:rPr lang="zh-TW" altLang="en-US" sz="1600" dirty="0"/>
              <a:t> </a:t>
            </a:r>
            <a:r>
              <a:rPr lang="en-US" altLang="zh-TW" sz="1600" i="1" dirty="0">
                <a:hlinkClick r:id="rId2"/>
              </a:rPr>
              <a:t>http://www.nspo.narl.org.tw/tw/</a:t>
            </a:r>
            <a:endParaRPr lang="en-US" altLang="zh-TW" sz="1600" i="1" dirty="0"/>
          </a:p>
          <a:p>
            <a:r>
              <a:rPr lang="en-US" altLang="zh-TW" sz="1600" smtClean="0"/>
              <a:t>[6]</a:t>
            </a:r>
            <a:r>
              <a:rPr lang="en-US" altLang="zh-TW" sz="1600" dirty="0"/>
              <a:t>	Global Positioning System: </a:t>
            </a:r>
            <a:r>
              <a:rPr lang="en-US" altLang="zh-TW" sz="1600" i="1" dirty="0">
                <a:hlinkClick r:id="rId3"/>
              </a:rPr>
              <a:t>http://en.wikipedia.org/wiki/Global_Positioning_System</a:t>
            </a:r>
            <a:endParaRPr lang="en-US" altLang="zh-TW" sz="1600" dirty="0"/>
          </a:p>
          <a:p>
            <a:endParaRPr lang="zh-TW" altLang="en-US" sz="1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Name: </a:t>
            </a:r>
          </a:p>
          <a:p>
            <a:pPr lvl="1"/>
            <a:r>
              <a:rPr lang="en-US" altLang="zh-TW" dirty="0" smtClean="0"/>
              <a:t>FORMOSAT-3/COSMIC (Constellation Observing System for Meteorology, Ionosphere, and Climate).</a:t>
            </a:r>
          </a:p>
          <a:p>
            <a:r>
              <a:rPr lang="en-US" altLang="zh-TW" dirty="0" smtClean="0"/>
              <a:t>Objective:</a:t>
            </a:r>
          </a:p>
          <a:p>
            <a:pPr lvl="1"/>
            <a:r>
              <a:rPr lang="en-US" altLang="zh-TW" dirty="0" smtClean="0"/>
              <a:t>Demonstrate the </a:t>
            </a:r>
            <a:r>
              <a:rPr lang="en-US" altLang="zh-TW" dirty="0"/>
              <a:t>value of near-real-time GPS Radio </a:t>
            </a:r>
            <a:r>
              <a:rPr lang="en-US" altLang="zh-TW" dirty="0" smtClean="0"/>
              <a:t>Occultation(</a:t>
            </a:r>
            <a:r>
              <a:rPr lang="zh-TW" altLang="en-US" dirty="0" smtClean="0"/>
              <a:t>掩星</a:t>
            </a:r>
            <a:r>
              <a:rPr lang="en-US" altLang="zh-TW" dirty="0" smtClean="0"/>
              <a:t>) </a:t>
            </a:r>
            <a:r>
              <a:rPr lang="en-US" altLang="zh-TW" dirty="0"/>
              <a:t>observations in operational numerical weather prediction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Major participants:</a:t>
            </a:r>
          </a:p>
          <a:p>
            <a:pPr lvl="1"/>
            <a:r>
              <a:rPr lang="en-US" altLang="zh-TW" dirty="0"/>
              <a:t>UCAR,</a:t>
            </a:r>
            <a:r>
              <a:rPr lang="zh-TW" altLang="en-US" dirty="0"/>
              <a:t> </a:t>
            </a:r>
            <a:r>
              <a:rPr lang="en-US" altLang="zh-TW" dirty="0"/>
              <a:t>OSC,</a:t>
            </a:r>
            <a:r>
              <a:rPr lang="zh-TW" altLang="en-US" dirty="0"/>
              <a:t> </a:t>
            </a:r>
            <a:r>
              <a:rPr lang="en-US" altLang="zh-TW" dirty="0"/>
              <a:t>NSF,</a:t>
            </a:r>
            <a:r>
              <a:rPr lang="zh-TW" altLang="en-US" dirty="0"/>
              <a:t> </a:t>
            </a:r>
            <a:r>
              <a:rPr lang="en-US" altLang="zh-TW" dirty="0"/>
              <a:t>JPL,</a:t>
            </a:r>
            <a:r>
              <a:rPr lang="zh-TW" altLang="en-US" dirty="0"/>
              <a:t> </a:t>
            </a:r>
            <a:r>
              <a:rPr lang="en-US" altLang="zh-TW" dirty="0"/>
              <a:t>NRL,</a:t>
            </a:r>
            <a:r>
              <a:rPr lang="zh-TW" altLang="en-US" dirty="0"/>
              <a:t> </a:t>
            </a:r>
            <a:r>
              <a:rPr lang="en-US" altLang="zh-TW" dirty="0"/>
              <a:t>AFRL,</a:t>
            </a:r>
            <a:r>
              <a:rPr lang="zh-TW" altLang="en-US" dirty="0"/>
              <a:t> </a:t>
            </a:r>
            <a:r>
              <a:rPr lang="en-US" altLang="zh-TW" dirty="0"/>
              <a:t>NSPO</a:t>
            </a:r>
          </a:p>
          <a:p>
            <a:pPr lvl="1"/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4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Characteristics 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Number: </a:t>
            </a:r>
            <a:r>
              <a:rPr lang="en-US" altLang="zh-TW" dirty="0"/>
              <a:t>6</a:t>
            </a:r>
            <a:r>
              <a:rPr lang="en-US" altLang="zh-TW" dirty="0" smtClean="0"/>
              <a:t> identical LEO satellites (FM1-FM6)</a:t>
            </a:r>
          </a:p>
          <a:p>
            <a:pPr lvl="1"/>
            <a:r>
              <a:rPr lang="en-US" altLang="zh-TW" dirty="0" smtClean="0"/>
              <a:t>Shape: Disc-shaper of 103cm diameter,</a:t>
            </a:r>
          </a:p>
          <a:p>
            <a:pPr marL="457200" lvl="1" indent="0">
              <a:buNone/>
            </a:pPr>
            <a:r>
              <a:rPr lang="en-US" altLang="zh-TW" dirty="0" smtClean="0"/>
              <a:t>		 16cm in height</a:t>
            </a:r>
          </a:p>
          <a:p>
            <a:pPr lvl="1"/>
            <a:r>
              <a:rPr lang="en-US" altLang="zh-TW" dirty="0" smtClean="0"/>
              <a:t>Weight: 62 Kg (include fuel)</a:t>
            </a:r>
          </a:p>
          <a:p>
            <a:pPr lvl="1"/>
            <a:r>
              <a:rPr lang="en-US" altLang="zh-TW" dirty="0" smtClean="0"/>
              <a:t>Design </a:t>
            </a:r>
            <a:r>
              <a:rPr lang="en-US" altLang="zh-TW" dirty="0"/>
              <a:t>&amp; Mission life: 5 </a:t>
            </a:r>
            <a:r>
              <a:rPr lang="en-US" altLang="zh-TW" dirty="0" smtClean="0"/>
              <a:t>years</a:t>
            </a:r>
            <a:endParaRPr lang="en-US" altLang="zh-TW" dirty="0"/>
          </a:p>
          <a:p>
            <a:pPr lvl="1"/>
            <a:r>
              <a:rPr lang="en-US" altLang="zh-TW" dirty="0"/>
              <a:t>Launch date: </a:t>
            </a:r>
            <a:r>
              <a:rPr lang="en-US" altLang="zh-TW" dirty="0" smtClean="0"/>
              <a:t>2006/04/15</a:t>
            </a:r>
          </a:p>
          <a:p>
            <a:pPr lvl="1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Picture 2" descr="http://www.nspo.narl.org.tw/2011/tw/image/projects/FORMOSAT-3/image04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1"/>
            <a:ext cx="1224136" cy="33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8663"/>
            <a:ext cx="8680457" cy="441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7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9405"/>
            <a:ext cx="2520280" cy="24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r>
              <a:rPr lang="en-US" altLang="zh-TW" dirty="0"/>
              <a:t>Characteristics 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Orbit: 516 Km -&gt; 700-800 Km (FM3: 711 Km)</a:t>
            </a:r>
          </a:p>
          <a:p>
            <a:pPr lvl="1"/>
            <a:r>
              <a:rPr lang="en-US" altLang="zh-TW" dirty="0" smtClean="0"/>
              <a:t>Inclination Angle: 72 degrees</a:t>
            </a:r>
          </a:p>
          <a:p>
            <a:pPr lvl="1"/>
            <a:r>
              <a:rPr lang="en-US" altLang="zh-TW" dirty="0" smtClean="0"/>
              <a:t>Argument of Latitude: </a:t>
            </a:r>
          </a:p>
          <a:p>
            <a:pPr marL="457200" lvl="1" indent="0">
              <a:buNone/>
            </a:pPr>
            <a:r>
              <a:rPr lang="en-US" altLang="zh-TW" dirty="0" smtClean="0"/>
              <a:t>    30 degrees apart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5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6" name="Picture 5" descr="http://cosmic-io.cosmic.ucar.edu/cdaac/cosmicImg/cosmicLo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5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Provide:</a:t>
            </a:r>
          </a:p>
          <a:p>
            <a:pPr lvl="1"/>
            <a:r>
              <a:rPr lang="en-US" altLang="zh-TW" dirty="0" smtClean="0"/>
              <a:t>1500~2000 </a:t>
            </a:r>
            <a:r>
              <a:rPr lang="en-US" altLang="zh-TW" dirty="0"/>
              <a:t>atmospheric and </a:t>
            </a:r>
            <a:r>
              <a:rPr lang="en-US" altLang="zh-TW" dirty="0" err="1"/>
              <a:t>ionospheric</a:t>
            </a:r>
            <a:r>
              <a:rPr lang="en-US" altLang="zh-TW" dirty="0"/>
              <a:t> sounding profiles per </a:t>
            </a:r>
            <a:r>
              <a:rPr lang="en-US" altLang="zh-TW" dirty="0" smtClean="0"/>
              <a:t>day</a:t>
            </a:r>
          </a:p>
          <a:p>
            <a:r>
              <a:rPr lang="en-US" altLang="zh-TW" dirty="0" smtClean="0"/>
              <a:t>Benefits:</a:t>
            </a:r>
          </a:p>
          <a:p>
            <a:pPr lvl="1"/>
            <a:r>
              <a:rPr lang="en-US" altLang="zh-TW" dirty="0"/>
              <a:t>Increase the accuracy of the predictions of hurricane/typhoon/cyclone behavior.</a:t>
            </a:r>
          </a:p>
          <a:p>
            <a:pPr lvl="1"/>
            <a:r>
              <a:rPr lang="en-US" altLang="zh-TW" dirty="0"/>
              <a:t>Improve long-range weather forecasts.</a:t>
            </a:r>
          </a:p>
          <a:p>
            <a:pPr lvl="1"/>
            <a:r>
              <a:rPr lang="en-US" altLang="zh-TW" dirty="0"/>
              <a:t>Monitor climate change with unprecedented accuracy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29-303B-408C-B982-00E9E22C78A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6146</TotalTime>
  <Words>704</Words>
  <Application>Microsoft Office PowerPoint</Application>
  <PresentationFormat>如螢幕大小 (4:3)</PresentationFormat>
  <Paragraphs>280</Paragraphs>
  <Slides>32</Slides>
  <Notes>22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模組</vt:lpstr>
      <vt:lpstr>點陣圖影像</vt:lpstr>
      <vt:lpstr>Photo Editor Photo</vt:lpstr>
      <vt:lpstr>Image</vt:lpstr>
      <vt:lpstr>Clip</vt:lpstr>
      <vt:lpstr>Document</vt:lpstr>
      <vt:lpstr>An Introduction to FORMOSAT-3/COSMIC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System and Mission Overview</vt:lpstr>
      <vt:lpstr>System and Mission Overview</vt:lpstr>
      <vt:lpstr>System and Mission Overview</vt:lpstr>
      <vt:lpstr>Outline</vt:lpstr>
      <vt:lpstr>GPS Radio Occultation</vt:lpstr>
      <vt:lpstr>GPS Radio Occultation</vt:lpstr>
      <vt:lpstr>GPS Radio Occultation</vt:lpstr>
      <vt:lpstr>GPS Radio Occultation</vt:lpstr>
      <vt:lpstr>Outline</vt:lpstr>
      <vt:lpstr>Current Status</vt:lpstr>
      <vt:lpstr>Outline</vt:lpstr>
      <vt:lpstr>Data Analysis Discussion</vt:lpstr>
      <vt:lpstr>Beta Angle</vt:lpstr>
      <vt:lpstr>Sun Beta Angle</vt:lpstr>
      <vt:lpstr>Flip-Flop</vt:lpstr>
      <vt:lpstr>Battery Aging Trends</vt:lpstr>
      <vt:lpstr>Battery Aging Trends</vt:lpstr>
      <vt:lpstr>Reaction Wheels</vt:lpstr>
      <vt:lpstr>Reaction Wheels</vt:lpstr>
      <vt:lpstr>SNRs of GOX Payloads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FORMOSAT-3/COSMIC</dc:title>
  <dc:creator>Vaio</dc:creator>
  <cp:lastModifiedBy>trainerv</cp:lastModifiedBy>
  <cp:revision>140</cp:revision>
  <cp:lastPrinted>2012-12-13T14:23:01Z</cp:lastPrinted>
  <dcterms:created xsi:type="dcterms:W3CDTF">2012-11-17T14:53:13Z</dcterms:created>
  <dcterms:modified xsi:type="dcterms:W3CDTF">2013-01-23T07:11:06Z</dcterms:modified>
</cp:coreProperties>
</file>